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60" r:id="rId2"/>
    <p:sldId id="309" r:id="rId3"/>
    <p:sldId id="317" r:id="rId4"/>
    <p:sldId id="297" r:id="rId5"/>
    <p:sldId id="266" r:id="rId6"/>
    <p:sldId id="267" r:id="rId7"/>
    <p:sldId id="335" r:id="rId8"/>
    <p:sldId id="262" r:id="rId9"/>
    <p:sldId id="332" r:id="rId10"/>
    <p:sldId id="257" r:id="rId11"/>
    <p:sldId id="333" r:id="rId12"/>
    <p:sldId id="319" r:id="rId13"/>
    <p:sldId id="268" r:id="rId14"/>
    <p:sldId id="321" r:id="rId15"/>
    <p:sldId id="323" r:id="rId16"/>
    <p:sldId id="318" r:id="rId17"/>
    <p:sldId id="269" r:id="rId18"/>
    <p:sldId id="293" r:id="rId19"/>
    <p:sldId id="271" r:id="rId20"/>
    <p:sldId id="282" r:id="rId21"/>
    <p:sldId id="294" r:id="rId22"/>
    <p:sldId id="295" r:id="rId23"/>
    <p:sldId id="311" r:id="rId24"/>
    <p:sldId id="292" r:id="rId25"/>
    <p:sldId id="296" r:id="rId26"/>
    <p:sldId id="289" r:id="rId27"/>
    <p:sldId id="270" r:id="rId28"/>
    <p:sldId id="324" r:id="rId29"/>
    <p:sldId id="325" r:id="rId30"/>
    <p:sldId id="327" r:id="rId31"/>
    <p:sldId id="326" r:id="rId32"/>
    <p:sldId id="328" r:id="rId33"/>
    <p:sldId id="312" r:id="rId34"/>
    <p:sldId id="305" r:id="rId35"/>
    <p:sldId id="304" r:id="rId36"/>
    <p:sldId id="329" r:id="rId37"/>
    <p:sldId id="299" r:id="rId38"/>
    <p:sldId id="302" r:id="rId39"/>
    <p:sldId id="307" r:id="rId40"/>
    <p:sldId id="315" r:id="rId41"/>
    <p:sldId id="316" r:id="rId42"/>
    <p:sldId id="331" r:id="rId43"/>
    <p:sldId id="322" r:id="rId44"/>
    <p:sldId id="337" r:id="rId45"/>
    <p:sldId id="336" r:id="rId46"/>
    <p:sldId id="290" r:id="rId47"/>
    <p:sldId id="334" r:id="rId48"/>
    <p:sldId id="330" r:id="rId49"/>
    <p:sldId id="281" r:id="rId50"/>
    <p:sldId id="298" r:id="rId51"/>
    <p:sldId id="280" r:id="rId52"/>
    <p:sldId id="28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Miquel" initials="MMR"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33C0"/>
    <a:srgbClr val="F5EFFF"/>
    <a:srgbClr val="E0EFFF"/>
    <a:srgbClr val="DFEEFE"/>
    <a:srgbClr val="00B200"/>
    <a:srgbClr val="54B935"/>
    <a:srgbClr val="54D0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65"/>
    <p:restoredTop sz="66506"/>
  </p:normalViewPr>
  <p:slideViewPr>
    <p:cSldViewPr snapToGrid="0" snapToObjects="1">
      <p:cViewPr varScale="1">
        <p:scale>
          <a:sx n="69" d="100"/>
          <a:sy n="69" d="100"/>
        </p:scale>
        <p:origin x="1888" y="184"/>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1205B-C65C-E24F-9A80-911B47DDBBE9}" type="datetimeFigureOut">
              <a:rPr lang="en-GB" smtClean="0"/>
              <a:t>13/10/2018</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84C6BC-81D4-7145-BF7B-016EB02E9349}" type="slidenum">
              <a:rPr lang="en-GB" smtClean="0"/>
              <a:t>‹#›</a:t>
            </a:fld>
            <a:endParaRPr lang="en-GB"/>
          </a:p>
        </p:txBody>
      </p:sp>
    </p:spTree>
    <p:extLst>
      <p:ext uri="{BB962C8B-B14F-4D97-AF65-F5344CB8AC3E}">
        <p14:creationId xmlns:p14="http://schemas.microsoft.com/office/powerpoint/2010/main" val="1057066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ca-ES" sz="4800" dirty="0"/>
          </a:p>
        </p:txBody>
      </p:sp>
      <p:sp>
        <p:nvSpPr>
          <p:cNvPr id="4" name="3 Marcador de número de diapositiva"/>
          <p:cNvSpPr>
            <a:spLocks noGrp="1"/>
          </p:cNvSpPr>
          <p:nvPr>
            <p:ph type="sldNum" sz="quarter" idx="10"/>
          </p:nvPr>
        </p:nvSpPr>
        <p:spPr/>
        <p:txBody>
          <a:bodyPr/>
          <a:lstStyle/>
          <a:p>
            <a:fld id="{4A4AE10B-6930-4C89-95D8-2A85E579502B}" type="slidenum">
              <a:rPr lang="ca-ES" smtClean="0"/>
              <a:t>1</a:t>
            </a:fld>
            <a:endParaRPr lang="ca-ES"/>
          </a:p>
        </p:txBody>
      </p:sp>
    </p:spTree>
    <p:extLst>
      <p:ext uri="{BB962C8B-B14F-4D97-AF65-F5344CB8AC3E}">
        <p14:creationId xmlns:p14="http://schemas.microsoft.com/office/powerpoint/2010/main" val="1726806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I want Wikipedia to be much more multicultural and every voice represented. WCDO.</a:t>
            </a:r>
            <a:br>
              <a:rPr lang="en-US" dirty="0">
                <a:effectLst/>
              </a:rPr>
            </a:br>
            <a:endParaRPr lang="en-US" dirty="0">
              <a:effectLst/>
            </a:endParaRPr>
          </a:p>
          <a:p>
            <a:endParaRPr lang="en-GB" dirty="0"/>
          </a:p>
        </p:txBody>
      </p:sp>
      <p:sp>
        <p:nvSpPr>
          <p:cNvPr id="4" name="Slide Number Placeholder 3"/>
          <p:cNvSpPr>
            <a:spLocks noGrp="1"/>
          </p:cNvSpPr>
          <p:nvPr>
            <p:ph type="sldNum" sz="quarter" idx="5"/>
          </p:nvPr>
        </p:nvSpPr>
        <p:spPr/>
        <p:txBody>
          <a:bodyPr/>
          <a:lstStyle/>
          <a:p>
            <a:fld id="{8984C6BC-81D4-7145-BF7B-016EB02E9349}" type="slidenum">
              <a:rPr lang="en-GB" smtClean="0"/>
              <a:t>13</a:t>
            </a:fld>
            <a:endParaRPr lang="en-GB"/>
          </a:p>
        </p:txBody>
      </p:sp>
    </p:spTree>
    <p:extLst>
      <p:ext uri="{BB962C8B-B14F-4D97-AF65-F5344CB8AC3E}">
        <p14:creationId xmlns:p14="http://schemas.microsoft.com/office/powerpoint/2010/main" val="2899268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here is a list of Catalan Articles.</a:t>
            </a:r>
          </a:p>
          <a:p>
            <a:r>
              <a:rPr lang="en-US" sz="1200" kern="1200" dirty="0">
                <a:solidFill>
                  <a:schemeClr val="tx1"/>
                </a:solidFill>
                <a:effectLst/>
                <a:latin typeface="+mn-lt"/>
                <a:ea typeface="+mn-ea"/>
                <a:cs typeface="+mn-cs"/>
              </a:rPr>
              <a:t>these are the results.... 100 articles from every language cultural context.</a:t>
            </a:r>
          </a:p>
          <a:p>
            <a:r>
              <a:rPr lang="en-US" sz="1200" kern="1200" dirty="0">
                <a:solidFill>
                  <a:schemeClr val="tx1"/>
                </a:solidFill>
                <a:effectLst/>
                <a:latin typeface="+mn-lt"/>
                <a:ea typeface="+mn-ea"/>
                <a:cs typeface="+mn-cs"/>
              </a:rPr>
              <a:t>now </a:t>
            </a:r>
            <a:r>
              <a:rPr lang="en-US" sz="1200" kern="1200" dirty="0" err="1">
                <a:solidFill>
                  <a:schemeClr val="tx1"/>
                </a:solidFill>
                <a:effectLst/>
                <a:latin typeface="+mn-lt"/>
                <a:ea typeface="+mn-ea"/>
                <a:cs typeface="+mn-cs"/>
              </a:rPr>
              <a:t>i</a:t>
            </a:r>
            <a:r>
              <a:rPr lang="en-US" sz="1200" kern="1200" dirty="0">
                <a:solidFill>
                  <a:schemeClr val="tx1"/>
                </a:solidFill>
                <a:effectLst/>
                <a:latin typeface="+mn-lt"/>
                <a:ea typeface="+mn-ea"/>
                <a:cs typeface="+mn-cs"/>
              </a:rPr>
              <a:t> could leave the door and you would have something to work on.</a:t>
            </a:r>
          </a:p>
          <a:p>
            <a:r>
              <a:rPr lang="en-US" sz="1200" kern="1200" dirty="0">
                <a:solidFill>
                  <a:schemeClr val="tx1"/>
                </a:solidFill>
                <a:effectLst/>
                <a:latin typeface="+mn-lt"/>
                <a:ea typeface="+mn-ea"/>
                <a:cs typeface="+mn-cs"/>
              </a:rPr>
              <a:t>why is that? why are there these *errors*</a:t>
            </a:r>
          </a:p>
          <a:p>
            <a:r>
              <a:rPr lang="en-US" sz="1200" kern="1200" dirty="0">
                <a:solidFill>
                  <a:schemeClr val="tx1"/>
                </a:solidFill>
                <a:effectLst/>
                <a:latin typeface="+mn-lt"/>
                <a:ea typeface="+mn-ea"/>
                <a:cs typeface="+mn-cs"/>
              </a:rPr>
              <a:t>it is hard to differentiate what is us, and what made us like we are (even though we do not accept it).</a:t>
            </a:r>
          </a:p>
          <a:p>
            <a:r>
              <a:rPr lang="en-US" sz="1200" kern="1200" dirty="0">
                <a:solidFill>
                  <a:schemeClr val="tx1"/>
                </a:solidFill>
                <a:effectLst/>
                <a:latin typeface="+mn-lt"/>
                <a:ea typeface="+mn-ea"/>
                <a:cs typeface="+mn-cs"/>
              </a:rPr>
              <a:t>in other words, the method is based on relations</a:t>
            </a:r>
          </a:p>
        </p:txBody>
      </p:sp>
      <p:sp>
        <p:nvSpPr>
          <p:cNvPr id="4" name="Slide Number Placeholder 3"/>
          <p:cNvSpPr>
            <a:spLocks noGrp="1"/>
          </p:cNvSpPr>
          <p:nvPr>
            <p:ph type="sldNum" sz="quarter" idx="5"/>
          </p:nvPr>
        </p:nvSpPr>
        <p:spPr/>
        <p:txBody>
          <a:bodyPr/>
          <a:lstStyle/>
          <a:p>
            <a:fld id="{8984C6BC-81D4-7145-BF7B-016EB02E9349}" type="slidenum">
              <a:rPr lang="en-GB" smtClean="0"/>
              <a:t>14</a:t>
            </a:fld>
            <a:endParaRPr lang="en-GB"/>
          </a:p>
        </p:txBody>
      </p:sp>
    </p:spTree>
    <p:extLst>
      <p:ext uri="{BB962C8B-B14F-4D97-AF65-F5344CB8AC3E}">
        <p14:creationId xmlns:p14="http://schemas.microsoft.com/office/powerpoint/2010/main" val="3516708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15</a:t>
            </a:fld>
            <a:endParaRPr lang="ca-ES"/>
          </a:p>
        </p:txBody>
      </p:sp>
    </p:spTree>
    <p:extLst>
      <p:ext uri="{BB962C8B-B14F-4D97-AF65-F5344CB8AC3E}">
        <p14:creationId xmlns:p14="http://schemas.microsoft.com/office/powerpoint/2010/main" val="3493913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16</a:t>
            </a:fld>
            <a:endParaRPr lang="ca-ES"/>
          </a:p>
        </p:txBody>
      </p:sp>
    </p:spTree>
    <p:extLst>
      <p:ext uri="{BB962C8B-B14F-4D97-AF65-F5344CB8AC3E}">
        <p14:creationId xmlns:p14="http://schemas.microsoft.com/office/powerpoint/2010/main" val="2272967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17</a:t>
            </a:fld>
            <a:endParaRPr lang="en-GB"/>
          </a:p>
        </p:txBody>
      </p:sp>
    </p:spTree>
    <p:extLst>
      <p:ext uri="{BB962C8B-B14F-4D97-AF65-F5344CB8AC3E}">
        <p14:creationId xmlns:p14="http://schemas.microsoft.com/office/powerpoint/2010/main" val="3778918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18</a:t>
            </a:fld>
            <a:endParaRPr lang="en-GB"/>
          </a:p>
        </p:txBody>
      </p:sp>
    </p:spTree>
    <p:extLst>
      <p:ext uri="{BB962C8B-B14F-4D97-AF65-F5344CB8AC3E}">
        <p14:creationId xmlns:p14="http://schemas.microsoft.com/office/powerpoint/2010/main" val="2565557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0C0"/>
                </a:solidFill>
                <a:latin typeface="Gill Sans MT" charset="0"/>
                <a:ea typeface="Gill Sans MT" charset="0"/>
                <a:cs typeface="Gill Sans MT" charset="0"/>
              </a:rPr>
              <a:t>as this might help to see what is </a:t>
            </a:r>
            <a:r>
              <a:rPr lang="en-US" sz="1200" b="1" i="1" dirty="0">
                <a:solidFill>
                  <a:srgbClr val="0070C0"/>
                </a:solidFill>
                <a:latin typeface="Gill Sans MT" charset="0"/>
                <a:ea typeface="Gill Sans MT" charset="0"/>
                <a:cs typeface="Gill Sans MT" charset="0"/>
              </a:rPr>
              <a:t>valuable</a:t>
            </a:r>
            <a:r>
              <a:rPr lang="en-US" sz="1200" b="1" dirty="0">
                <a:solidFill>
                  <a:srgbClr val="0070C0"/>
                </a:solidFill>
                <a:latin typeface="Gill Sans MT" charset="0"/>
                <a:ea typeface="Gill Sans MT" charset="0"/>
                <a:cs typeface="Gill Sans MT" charset="0"/>
              </a:rPr>
              <a:t> in this language edition.</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19</a:t>
            </a:fld>
            <a:endParaRPr lang="en-GB"/>
          </a:p>
        </p:txBody>
      </p:sp>
    </p:spTree>
    <p:extLst>
      <p:ext uri="{BB962C8B-B14F-4D97-AF65-F5344CB8AC3E}">
        <p14:creationId xmlns:p14="http://schemas.microsoft.com/office/powerpoint/2010/main" val="22744330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0C0"/>
                </a:solidFill>
                <a:latin typeface="Gill Sans MT" charset="0"/>
                <a:ea typeface="Gill Sans MT" charset="0"/>
                <a:cs typeface="Gill Sans MT" charset="0"/>
              </a:rPr>
              <a:t>as this might help to see what is </a:t>
            </a:r>
            <a:r>
              <a:rPr lang="en-US" sz="1200" b="1" i="1" dirty="0">
                <a:solidFill>
                  <a:srgbClr val="0070C0"/>
                </a:solidFill>
                <a:latin typeface="Gill Sans MT" charset="0"/>
                <a:ea typeface="Gill Sans MT" charset="0"/>
                <a:cs typeface="Gill Sans MT" charset="0"/>
              </a:rPr>
              <a:t>valuable</a:t>
            </a:r>
            <a:r>
              <a:rPr lang="en-US" sz="1200" b="1" dirty="0">
                <a:solidFill>
                  <a:srgbClr val="0070C0"/>
                </a:solidFill>
                <a:latin typeface="Gill Sans MT" charset="0"/>
                <a:ea typeface="Gill Sans MT" charset="0"/>
                <a:cs typeface="Gill Sans MT" charset="0"/>
              </a:rPr>
              <a:t> in this language edition.</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20</a:t>
            </a:fld>
            <a:endParaRPr lang="en-GB"/>
          </a:p>
        </p:txBody>
      </p:sp>
    </p:spTree>
    <p:extLst>
      <p:ext uri="{BB962C8B-B14F-4D97-AF65-F5344CB8AC3E}">
        <p14:creationId xmlns:p14="http://schemas.microsoft.com/office/powerpoint/2010/main" val="452015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0C0"/>
                </a:solidFill>
                <a:latin typeface="Gill Sans MT" charset="0"/>
                <a:ea typeface="Gill Sans MT" charset="0"/>
                <a:cs typeface="Gill Sans MT" charset="0"/>
              </a:rPr>
              <a:t>as this might help to see what is </a:t>
            </a:r>
            <a:r>
              <a:rPr lang="en-US" sz="1200" b="1" i="1" dirty="0">
                <a:solidFill>
                  <a:srgbClr val="0070C0"/>
                </a:solidFill>
                <a:latin typeface="Gill Sans MT" charset="0"/>
                <a:ea typeface="Gill Sans MT" charset="0"/>
                <a:cs typeface="Gill Sans MT" charset="0"/>
              </a:rPr>
              <a:t>valuable</a:t>
            </a:r>
            <a:r>
              <a:rPr lang="en-US" sz="1200" b="1" dirty="0">
                <a:solidFill>
                  <a:srgbClr val="0070C0"/>
                </a:solidFill>
                <a:latin typeface="Gill Sans MT" charset="0"/>
                <a:ea typeface="Gill Sans MT" charset="0"/>
                <a:cs typeface="Gill Sans MT" charset="0"/>
              </a:rPr>
              <a:t> in this language edition.</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21</a:t>
            </a:fld>
            <a:endParaRPr lang="en-GB"/>
          </a:p>
        </p:txBody>
      </p:sp>
    </p:spTree>
    <p:extLst>
      <p:ext uri="{BB962C8B-B14F-4D97-AF65-F5344CB8AC3E}">
        <p14:creationId xmlns:p14="http://schemas.microsoft.com/office/powerpoint/2010/main" val="1058326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0C0"/>
                </a:solidFill>
                <a:latin typeface="Gill Sans MT" charset="0"/>
                <a:ea typeface="Gill Sans MT" charset="0"/>
                <a:cs typeface="Gill Sans MT" charset="0"/>
              </a:rPr>
              <a:t>as this might help to see what is </a:t>
            </a:r>
            <a:r>
              <a:rPr lang="en-US" sz="1200" b="1" i="1" dirty="0">
                <a:solidFill>
                  <a:srgbClr val="0070C0"/>
                </a:solidFill>
                <a:latin typeface="Gill Sans MT" charset="0"/>
                <a:ea typeface="Gill Sans MT" charset="0"/>
                <a:cs typeface="Gill Sans MT" charset="0"/>
              </a:rPr>
              <a:t>valuable</a:t>
            </a:r>
            <a:r>
              <a:rPr lang="en-US" sz="1200" b="1" dirty="0">
                <a:solidFill>
                  <a:srgbClr val="0070C0"/>
                </a:solidFill>
                <a:latin typeface="Gill Sans MT" charset="0"/>
                <a:ea typeface="Gill Sans MT" charset="0"/>
                <a:cs typeface="Gill Sans MT" charset="0"/>
              </a:rPr>
              <a:t> in this language edition.</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22</a:t>
            </a:fld>
            <a:endParaRPr lang="en-GB"/>
          </a:p>
        </p:txBody>
      </p:sp>
    </p:spTree>
    <p:extLst>
      <p:ext uri="{BB962C8B-B14F-4D97-AF65-F5344CB8AC3E}">
        <p14:creationId xmlns:p14="http://schemas.microsoft.com/office/powerpoint/2010/main" val="1355441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984C6BC-81D4-7145-BF7B-016EB02E9349}" type="slidenum">
              <a:rPr lang="en-GB" smtClean="0"/>
              <a:t>2</a:t>
            </a:fld>
            <a:endParaRPr lang="en-GB"/>
          </a:p>
        </p:txBody>
      </p:sp>
    </p:spTree>
    <p:extLst>
      <p:ext uri="{BB962C8B-B14F-4D97-AF65-F5344CB8AC3E}">
        <p14:creationId xmlns:p14="http://schemas.microsoft.com/office/powerpoint/2010/main" val="2485447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0C0"/>
                </a:solidFill>
                <a:latin typeface="Gill Sans MT" charset="0"/>
                <a:ea typeface="Gill Sans MT" charset="0"/>
                <a:cs typeface="Gill Sans MT" charset="0"/>
              </a:rPr>
              <a:t>as this might help to see what is </a:t>
            </a:r>
            <a:r>
              <a:rPr lang="en-US" sz="1200" b="1" i="1" dirty="0">
                <a:solidFill>
                  <a:srgbClr val="0070C0"/>
                </a:solidFill>
                <a:latin typeface="Gill Sans MT" charset="0"/>
                <a:ea typeface="Gill Sans MT" charset="0"/>
                <a:cs typeface="Gill Sans MT" charset="0"/>
              </a:rPr>
              <a:t>valuable</a:t>
            </a:r>
            <a:r>
              <a:rPr lang="en-US" sz="1200" b="1" dirty="0">
                <a:solidFill>
                  <a:srgbClr val="0070C0"/>
                </a:solidFill>
                <a:latin typeface="Gill Sans MT" charset="0"/>
                <a:ea typeface="Gill Sans MT" charset="0"/>
                <a:cs typeface="Gill Sans MT" charset="0"/>
              </a:rPr>
              <a:t> in this language edition.</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23</a:t>
            </a:fld>
            <a:endParaRPr lang="en-GB"/>
          </a:p>
        </p:txBody>
      </p:sp>
    </p:spTree>
    <p:extLst>
      <p:ext uri="{BB962C8B-B14F-4D97-AF65-F5344CB8AC3E}">
        <p14:creationId xmlns:p14="http://schemas.microsoft.com/office/powerpoint/2010/main" val="337490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0C0"/>
                </a:solidFill>
                <a:latin typeface="Gill Sans MT" charset="0"/>
                <a:ea typeface="Gill Sans MT" charset="0"/>
                <a:cs typeface="Gill Sans MT" charset="0"/>
              </a:rPr>
              <a:t>as this might help to see what is </a:t>
            </a:r>
            <a:r>
              <a:rPr lang="en-US" sz="1200" b="1" i="1" dirty="0">
                <a:solidFill>
                  <a:srgbClr val="0070C0"/>
                </a:solidFill>
                <a:latin typeface="Gill Sans MT" charset="0"/>
                <a:ea typeface="Gill Sans MT" charset="0"/>
                <a:cs typeface="Gill Sans MT" charset="0"/>
              </a:rPr>
              <a:t>valuable</a:t>
            </a:r>
            <a:r>
              <a:rPr lang="en-US" sz="1200" b="1" dirty="0">
                <a:solidFill>
                  <a:srgbClr val="0070C0"/>
                </a:solidFill>
                <a:latin typeface="Gill Sans MT" charset="0"/>
                <a:ea typeface="Gill Sans MT" charset="0"/>
                <a:cs typeface="Gill Sans MT" charset="0"/>
              </a:rPr>
              <a:t> in this language edition.</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24</a:t>
            </a:fld>
            <a:endParaRPr lang="en-GB"/>
          </a:p>
        </p:txBody>
      </p:sp>
    </p:spTree>
    <p:extLst>
      <p:ext uri="{BB962C8B-B14F-4D97-AF65-F5344CB8AC3E}">
        <p14:creationId xmlns:p14="http://schemas.microsoft.com/office/powerpoint/2010/main" val="7046509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0C0"/>
                </a:solidFill>
                <a:latin typeface="Gill Sans MT" charset="0"/>
                <a:ea typeface="Gill Sans MT" charset="0"/>
                <a:cs typeface="Gill Sans MT" charset="0"/>
              </a:rPr>
              <a:t>as this might help to see what is </a:t>
            </a:r>
            <a:r>
              <a:rPr lang="en-US" sz="1200" b="1" i="1" dirty="0">
                <a:solidFill>
                  <a:srgbClr val="0070C0"/>
                </a:solidFill>
                <a:latin typeface="Gill Sans MT" charset="0"/>
                <a:ea typeface="Gill Sans MT" charset="0"/>
                <a:cs typeface="Gill Sans MT" charset="0"/>
              </a:rPr>
              <a:t>valuable</a:t>
            </a:r>
            <a:r>
              <a:rPr lang="en-US" sz="1200" b="1" dirty="0">
                <a:solidFill>
                  <a:srgbClr val="0070C0"/>
                </a:solidFill>
                <a:latin typeface="Gill Sans MT" charset="0"/>
                <a:ea typeface="Gill Sans MT" charset="0"/>
                <a:cs typeface="Gill Sans MT" charset="0"/>
              </a:rPr>
              <a:t> in this language edition.</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25</a:t>
            </a:fld>
            <a:endParaRPr lang="en-GB"/>
          </a:p>
        </p:txBody>
      </p:sp>
    </p:spTree>
    <p:extLst>
      <p:ext uri="{BB962C8B-B14F-4D97-AF65-F5344CB8AC3E}">
        <p14:creationId xmlns:p14="http://schemas.microsoft.com/office/powerpoint/2010/main" val="4088629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rgbClr val="0070C0"/>
                </a:solidFill>
                <a:latin typeface="Gill Sans MT" charset="0"/>
                <a:ea typeface="Gill Sans MT" charset="0"/>
                <a:cs typeface="Gill Sans MT" charset="0"/>
              </a:rPr>
              <a:t>as this might help to see what is </a:t>
            </a:r>
            <a:r>
              <a:rPr lang="en-US" sz="1200" b="1" i="1" dirty="0">
                <a:solidFill>
                  <a:srgbClr val="0070C0"/>
                </a:solidFill>
                <a:latin typeface="Gill Sans MT" charset="0"/>
                <a:ea typeface="Gill Sans MT" charset="0"/>
                <a:cs typeface="Gill Sans MT" charset="0"/>
              </a:rPr>
              <a:t>valuable</a:t>
            </a:r>
            <a:r>
              <a:rPr lang="en-US" sz="1200" b="1" dirty="0">
                <a:solidFill>
                  <a:srgbClr val="0070C0"/>
                </a:solidFill>
                <a:latin typeface="Gill Sans MT" charset="0"/>
                <a:ea typeface="Gill Sans MT" charset="0"/>
                <a:cs typeface="Gill Sans MT" charset="0"/>
              </a:rPr>
              <a:t> in this language edition.</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26</a:t>
            </a:fld>
            <a:endParaRPr lang="en-GB"/>
          </a:p>
        </p:txBody>
      </p:sp>
    </p:spTree>
    <p:extLst>
      <p:ext uri="{BB962C8B-B14F-4D97-AF65-F5344CB8AC3E}">
        <p14:creationId xmlns:p14="http://schemas.microsoft.com/office/powerpoint/2010/main" val="16100172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27</a:t>
            </a:fld>
            <a:endParaRPr lang="en-GB"/>
          </a:p>
        </p:txBody>
      </p:sp>
    </p:spTree>
    <p:extLst>
      <p:ext uri="{BB962C8B-B14F-4D97-AF65-F5344CB8AC3E}">
        <p14:creationId xmlns:p14="http://schemas.microsoft.com/office/powerpoint/2010/main" val="15273098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28</a:t>
            </a:fld>
            <a:endParaRPr lang="ca-ES"/>
          </a:p>
        </p:txBody>
      </p:sp>
    </p:spTree>
    <p:extLst>
      <p:ext uri="{BB962C8B-B14F-4D97-AF65-F5344CB8AC3E}">
        <p14:creationId xmlns:p14="http://schemas.microsoft.com/office/powerpoint/2010/main" val="2412518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29</a:t>
            </a:fld>
            <a:endParaRPr lang="en-GB"/>
          </a:p>
        </p:txBody>
      </p:sp>
    </p:spTree>
    <p:extLst>
      <p:ext uri="{BB962C8B-B14F-4D97-AF65-F5344CB8AC3E}">
        <p14:creationId xmlns:p14="http://schemas.microsoft.com/office/powerpoint/2010/main" val="2688324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30</a:t>
            </a:fld>
            <a:endParaRPr lang="en-GB"/>
          </a:p>
        </p:txBody>
      </p:sp>
    </p:spTree>
    <p:extLst>
      <p:ext uri="{BB962C8B-B14F-4D97-AF65-F5344CB8AC3E}">
        <p14:creationId xmlns:p14="http://schemas.microsoft.com/office/powerpoint/2010/main" val="28193698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31</a:t>
            </a:fld>
            <a:endParaRPr lang="en-GB"/>
          </a:p>
        </p:txBody>
      </p:sp>
    </p:spTree>
    <p:extLst>
      <p:ext uri="{BB962C8B-B14F-4D97-AF65-F5344CB8AC3E}">
        <p14:creationId xmlns:p14="http://schemas.microsoft.com/office/powerpoint/2010/main" val="38685354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32</a:t>
            </a:fld>
            <a:endParaRPr lang="ca-ES"/>
          </a:p>
        </p:txBody>
      </p:sp>
    </p:spTree>
    <p:extLst>
      <p:ext uri="{BB962C8B-B14F-4D97-AF65-F5344CB8AC3E}">
        <p14:creationId xmlns:p14="http://schemas.microsoft.com/office/powerpoint/2010/main" val="3644262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US" dirty="0"/>
              <a:t>Slide 2. My story. Self-focus (2011). Autoreferentiality (2011). Catalan culture (2012). CIRA (2015).... Then, I realized of the imbalances.  </a:t>
            </a:r>
          </a:p>
          <a:p>
            <a:endParaRPr lang="en-US" dirty="0"/>
          </a:p>
          <a:p>
            <a:pPr marL="0" indent="0">
              <a:lnSpc>
                <a:spcPct val="100000"/>
              </a:lnSpc>
              <a:spcBef>
                <a:spcPts val="0"/>
              </a:spcBef>
              <a:buNone/>
              <a:defRPr/>
            </a:pPr>
            <a:r>
              <a:rPr lang="en-US" dirty="0"/>
              <a:t>Every academical opportunity to study Wikipedia, until I finished my doctoral dissertation.</a:t>
            </a:r>
          </a:p>
          <a:p>
            <a:pPr marL="0" indent="0">
              <a:lnSpc>
                <a:spcPct val="100000"/>
              </a:lnSpc>
              <a:spcBef>
                <a:spcPts val="0"/>
              </a:spcBef>
              <a:buNone/>
              <a:defRPr/>
            </a:pPr>
            <a:endParaRPr lang="en-US" dirty="0"/>
          </a:p>
          <a:p>
            <a:pPr>
              <a:lnSpc>
                <a:spcPct val="100000"/>
              </a:lnSpc>
              <a:spcBef>
                <a:spcPts val="0"/>
              </a:spcBef>
              <a:defRPr/>
            </a:pPr>
            <a:r>
              <a:rPr lang="en-US" dirty="0"/>
              <a:t>Autoreferentiality (2010). </a:t>
            </a:r>
            <a:r>
              <a:rPr lang="en-US" i="1" dirty="0"/>
              <a:t>Bachelor Thesis.</a:t>
            </a:r>
          </a:p>
          <a:p>
            <a:pPr>
              <a:lnSpc>
                <a:spcPct val="100000"/>
              </a:lnSpc>
              <a:spcBef>
                <a:spcPts val="0"/>
              </a:spcBef>
              <a:defRPr/>
            </a:pPr>
            <a:r>
              <a:rPr lang="en-US" dirty="0"/>
              <a:t>Catalan culture (2012). </a:t>
            </a:r>
            <a:r>
              <a:rPr lang="en-US" i="1" dirty="0"/>
              <a:t>Master Thesis.</a:t>
            </a:r>
          </a:p>
          <a:p>
            <a:pPr>
              <a:lnSpc>
                <a:spcPct val="100000"/>
              </a:lnSpc>
              <a:spcBef>
                <a:spcPts val="0"/>
              </a:spcBef>
              <a:defRPr/>
            </a:pPr>
            <a:r>
              <a:rPr lang="en-US" dirty="0"/>
              <a:t>CIRA (2015). PhD Thesis.</a:t>
            </a:r>
          </a:p>
          <a:p>
            <a:pPr>
              <a:lnSpc>
                <a:spcPct val="100000"/>
              </a:lnSpc>
              <a:spcBef>
                <a:spcPts val="0"/>
              </a:spcBef>
              <a:defRPr/>
            </a:pPr>
            <a:r>
              <a:rPr lang="en-US" dirty="0"/>
              <a:t>CCC (2018).</a:t>
            </a:r>
          </a:p>
          <a:p>
            <a:pPr>
              <a:lnSpc>
                <a:spcPct val="100000"/>
              </a:lnSpc>
              <a:spcBef>
                <a:spcPts val="0"/>
              </a:spcBef>
              <a:defRPr/>
            </a:pPr>
            <a:endParaRPr lang="en-US" dirty="0"/>
          </a:p>
          <a:p>
            <a:pPr marL="0" indent="0">
              <a:lnSpc>
                <a:spcPct val="100000"/>
              </a:lnSpc>
              <a:spcBef>
                <a:spcPts val="0"/>
              </a:spcBef>
              <a:buNone/>
              <a:defRPr/>
            </a:pPr>
            <a:endParaRPr lang="en-US" dirty="0"/>
          </a:p>
          <a:p>
            <a:pPr marL="0" indent="0">
              <a:lnSpc>
                <a:spcPct val="100000"/>
              </a:lnSpc>
              <a:spcBef>
                <a:spcPts val="0"/>
              </a:spcBef>
              <a:buNone/>
              <a:defRPr/>
            </a:pPr>
            <a:r>
              <a:rPr lang="en-US" dirty="0"/>
              <a:t>I realized my problem (or the Catalan one) was much more extensive than I ever thought. </a:t>
            </a:r>
            <a:r>
              <a:rPr lang="en-US" b="1" dirty="0">
                <a:solidFill>
                  <a:srgbClr val="FF0000"/>
                </a:solidFill>
              </a:rPr>
              <a:t>Knowledge inequalities and representation.</a:t>
            </a:r>
            <a:endParaRPr lang="en-US" dirty="0">
              <a:solidFill>
                <a:srgbClr val="FF0000"/>
              </a:solidFill>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my goal is to help each culture of the world being represented.</a:t>
            </a:r>
          </a:p>
          <a:p>
            <a:endParaRPr lang="en-GB" dirty="0"/>
          </a:p>
        </p:txBody>
      </p:sp>
      <p:sp>
        <p:nvSpPr>
          <p:cNvPr id="4" name="Slide Number Placeholder 3"/>
          <p:cNvSpPr>
            <a:spLocks noGrp="1"/>
          </p:cNvSpPr>
          <p:nvPr>
            <p:ph type="sldNum" sz="quarter" idx="5"/>
          </p:nvPr>
        </p:nvSpPr>
        <p:spPr/>
        <p:txBody>
          <a:bodyPr/>
          <a:lstStyle/>
          <a:p>
            <a:fld id="{8984C6BC-81D4-7145-BF7B-016EB02E9349}" type="slidenum">
              <a:rPr lang="en-GB" smtClean="0"/>
              <a:t>3</a:t>
            </a:fld>
            <a:endParaRPr lang="en-GB"/>
          </a:p>
        </p:txBody>
      </p:sp>
    </p:spTree>
    <p:extLst>
      <p:ext uri="{BB962C8B-B14F-4D97-AF65-F5344CB8AC3E}">
        <p14:creationId xmlns:p14="http://schemas.microsoft.com/office/powerpoint/2010/main" val="32845160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Slide de </a:t>
            </a:r>
            <a:r>
              <a:rPr lang="en-US" dirty="0" err="1"/>
              <a:t>metodologia</a:t>
            </a:r>
            <a:r>
              <a:rPr lang="en-US" dirty="0"/>
              <a:t> (</a:t>
            </a:r>
            <a:r>
              <a:rPr lang="en-US" dirty="0" err="1"/>
              <a:t>després</a:t>
            </a:r>
            <a:r>
              <a:rPr lang="en-US" dirty="0"/>
              <a:t> de </a:t>
            </a:r>
            <a:r>
              <a:rPr lang="en-US" dirty="0" err="1"/>
              <a:t>l’slide</a:t>
            </a:r>
            <a:r>
              <a:rPr lang="en-US" dirty="0"/>
              <a:t> de </a:t>
            </a:r>
            <a:r>
              <a:rPr lang="en-US" dirty="0" err="1"/>
              <a:t>ccc_selection.py</a:t>
            </a:r>
            <a:r>
              <a:rPr lang="en-US" dirty="0"/>
              <a:t>, </a:t>
            </a:r>
            <a:r>
              <a:rPr lang="en-US" dirty="0" err="1"/>
              <a:t>després</a:t>
            </a:r>
            <a:r>
              <a:rPr lang="en-US" dirty="0"/>
              <a:t> un slide de </a:t>
            </a:r>
            <a:r>
              <a:rPr lang="en-US" dirty="0" err="1"/>
              <a:t>stats_generation</a:t>
            </a:r>
            <a:r>
              <a:rPr lang="en-US" dirty="0"/>
              <a:t>). </a:t>
            </a:r>
            <a:r>
              <a:rPr lang="en-US" dirty="0" err="1"/>
              <a:t>stats_generation.py</a:t>
            </a:r>
            <a:r>
              <a:rPr lang="en-US" dirty="0"/>
              <a:t> </a:t>
            </a:r>
            <a:r>
              <a:rPr lang="en-US" dirty="0" err="1"/>
              <a:t>és</a:t>
            </a:r>
            <a:r>
              <a:rPr lang="en-US" dirty="0"/>
              <a:t> intersections </a:t>
            </a:r>
            <a:r>
              <a:rPr lang="en-US" dirty="0" err="1"/>
              <a:t>i</a:t>
            </a:r>
            <a:r>
              <a:rPr lang="en-US" dirty="0"/>
              <a:t> increments. Les Main </a:t>
            </a:r>
            <a:r>
              <a:rPr lang="en-US" dirty="0" err="1"/>
              <a:t>Coverign</a:t>
            </a:r>
            <a:r>
              <a:rPr lang="en-US" dirty="0"/>
              <a:t> Entities. Main Covered Entities.</a:t>
            </a:r>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33</a:t>
            </a:fld>
            <a:endParaRPr lang="en-GB"/>
          </a:p>
        </p:txBody>
      </p:sp>
    </p:spTree>
    <p:extLst>
      <p:ext uri="{BB962C8B-B14F-4D97-AF65-F5344CB8AC3E}">
        <p14:creationId xmlns:p14="http://schemas.microsoft.com/office/powerpoint/2010/main" val="3368378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34</a:t>
            </a:fld>
            <a:endParaRPr lang="ca-ES"/>
          </a:p>
        </p:txBody>
      </p:sp>
    </p:spTree>
    <p:extLst>
      <p:ext uri="{BB962C8B-B14F-4D97-AF65-F5344CB8AC3E}">
        <p14:creationId xmlns:p14="http://schemas.microsoft.com/office/powerpoint/2010/main" val="31200732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effectLst/>
                <a:latin typeface="+mn-lt"/>
                <a:ea typeface="+mn-ea"/>
                <a:cs typeface="+mn-cs"/>
              </a:rPr>
              <a:t>Most importantly, </a:t>
            </a:r>
            <a:r>
              <a:rPr lang="en-US" sz="1200" kern="1200" dirty="0">
                <a:solidFill>
                  <a:schemeClr val="tx1"/>
                </a:solidFill>
                <a:effectLst/>
                <a:latin typeface="+mn-lt"/>
                <a:ea typeface="+mn-ea"/>
                <a:cs typeface="+mn-cs"/>
              </a:rPr>
              <a:t>around a 50% of CCC articles are unique to each language version and do not exist in any other Wikipedia. The content language gap between versions is intrinsically linked to a </a:t>
            </a:r>
            <a:r>
              <a:rPr lang="en-US" sz="1200" kern="1200">
                <a:solidFill>
                  <a:schemeClr val="tx1"/>
                </a:solidFill>
                <a:effectLst/>
                <a:latin typeface="+mn-lt"/>
                <a:ea typeface="+mn-ea"/>
                <a:cs typeface="+mn-cs"/>
              </a:rPr>
              <a:t>culture gap, </a:t>
            </a:r>
            <a:r>
              <a:rPr lang="en-US" sz="1200" kern="1200" dirty="0">
                <a:solidFill>
                  <a:schemeClr val="tx1"/>
                </a:solidFill>
                <a:effectLst/>
                <a:latin typeface="+mn-lt"/>
                <a:ea typeface="+mn-ea"/>
                <a:cs typeface="+mn-cs"/>
              </a:rPr>
              <a:t>as it represents the most genuine part of the gap across languages. </a:t>
            </a:r>
          </a:p>
          <a:p>
            <a:r>
              <a:rPr lang="en-US" sz="1200" kern="1200" dirty="0">
                <a:solidFill>
                  <a:schemeClr val="tx1"/>
                </a:solidFill>
                <a:effectLst/>
                <a:latin typeface="+mn-lt"/>
                <a:ea typeface="+mn-ea"/>
                <a:cs typeface="+mn-cs"/>
              </a:rPr>
              <a:t>I believe a minimal coverage of all other languages should be a goal on the agenda of each Wikipedia edition to create more multicultural (and complete) </a:t>
            </a:r>
            <a:r>
              <a:rPr lang="en-US" sz="1200" kern="1200" dirty="0" err="1">
                <a:solidFill>
                  <a:schemeClr val="tx1"/>
                </a:solidFill>
                <a:effectLst/>
                <a:latin typeface="+mn-lt"/>
                <a:ea typeface="+mn-ea"/>
                <a:cs typeface="+mn-cs"/>
              </a:rPr>
              <a:t>encyclopaedias</a:t>
            </a:r>
            <a:r>
              <a:rPr lang="en-US" sz="1200" kern="1200" dirty="0">
                <a:solidFill>
                  <a:schemeClr val="tx1"/>
                </a:solidFill>
                <a:effectLst/>
                <a:latin typeface="+mn-lt"/>
                <a:ea typeface="+mn-ea"/>
                <a:cs typeface="+mn-cs"/>
              </a:rPr>
              <a:t>.</a:t>
            </a:r>
          </a:p>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35</a:t>
            </a:fld>
            <a:endParaRPr lang="en-GB"/>
          </a:p>
        </p:txBody>
      </p:sp>
    </p:spTree>
    <p:extLst>
      <p:ext uri="{BB962C8B-B14F-4D97-AF65-F5344CB8AC3E}">
        <p14:creationId xmlns:p14="http://schemas.microsoft.com/office/powerpoint/2010/main" val="3979902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36</a:t>
            </a:fld>
            <a:endParaRPr lang="ca-ES"/>
          </a:p>
        </p:txBody>
      </p:sp>
    </p:spTree>
    <p:extLst>
      <p:ext uri="{BB962C8B-B14F-4D97-AF65-F5344CB8AC3E}">
        <p14:creationId xmlns:p14="http://schemas.microsoft.com/office/powerpoint/2010/main" val="4018091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37</a:t>
            </a:fld>
            <a:endParaRPr lang="en-GB"/>
          </a:p>
        </p:txBody>
      </p:sp>
    </p:spTree>
    <p:extLst>
      <p:ext uri="{BB962C8B-B14F-4D97-AF65-F5344CB8AC3E}">
        <p14:creationId xmlns:p14="http://schemas.microsoft.com/office/powerpoint/2010/main" val="22381659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38</a:t>
            </a:fld>
            <a:endParaRPr lang="en-GB"/>
          </a:p>
        </p:txBody>
      </p:sp>
    </p:spTree>
    <p:extLst>
      <p:ext uri="{BB962C8B-B14F-4D97-AF65-F5344CB8AC3E}">
        <p14:creationId xmlns:p14="http://schemas.microsoft.com/office/powerpoint/2010/main" val="628777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39</a:t>
            </a:fld>
            <a:endParaRPr lang="ca-ES"/>
          </a:p>
        </p:txBody>
      </p:sp>
    </p:spTree>
    <p:extLst>
      <p:ext uri="{BB962C8B-B14F-4D97-AF65-F5344CB8AC3E}">
        <p14:creationId xmlns:p14="http://schemas.microsoft.com/office/powerpoint/2010/main" val="21183323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40</a:t>
            </a:fld>
            <a:endParaRPr lang="en-GB"/>
          </a:p>
        </p:txBody>
      </p:sp>
    </p:spTree>
    <p:extLst>
      <p:ext uri="{BB962C8B-B14F-4D97-AF65-F5344CB8AC3E}">
        <p14:creationId xmlns:p14="http://schemas.microsoft.com/office/powerpoint/2010/main" val="1403006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CCC MATTERS.</a:t>
            </a:r>
          </a:p>
        </p:txBody>
      </p:sp>
      <p:sp>
        <p:nvSpPr>
          <p:cNvPr id="4" name="Slide Number Placeholder 3"/>
          <p:cNvSpPr>
            <a:spLocks noGrp="1"/>
          </p:cNvSpPr>
          <p:nvPr>
            <p:ph type="sldNum" sz="quarter" idx="10"/>
          </p:nvPr>
        </p:nvSpPr>
        <p:spPr/>
        <p:txBody>
          <a:bodyPr/>
          <a:lstStyle/>
          <a:p>
            <a:fld id="{8984C6BC-81D4-7145-BF7B-016EB02E9349}" type="slidenum">
              <a:rPr lang="en-GB" smtClean="0"/>
              <a:t>41</a:t>
            </a:fld>
            <a:endParaRPr lang="en-GB"/>
          </a:p>
        </p:txBody>
      </p:sp>
    </p:spTree>
    <p:extLst>
      <p:ext uri="{BB962C8B-B14F-4D97-AF65-F5344CB8AC3E}">
        <p14:creationId xmlns:p14="http://schemas.microsoft.com/office/powerpoint/2010/main" val="8271909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I propose to create a site named Wikipedia Cultural Diversity Observatory (WCDO), where to provide automated rich statistics and visualizations on the current state of diversity, cultural context content datasets for each language edition as well as pointing out solutions in order to improve the exchange of content across Wikipedia language editions.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important solution is a list of articles for each Wikipedia language edition CCC by order of priority (algorithmically computed according to valuable metrics such as extension, quality and editor engagement metrics) which should exist in any other Wikipedia language edition. The list could highlight the first 100, although big </a:t>
            </a:r>
            <a:r>
              <a:rPr lang="en-US" sz="1200" kern="1200" dirty="0" err="1">
                <a:solidFill>
                  <a:schemeClr val="tx1"/>
                </a:solidFill>
                <a:effectLst/>
                <a:latin typeface="+mn-lt"/>
                <a:ea typeface="+mn-ea"/>
                <a:cs typeface="+mn-cs"/>
              </a:rPr>
              <a:t>Wikipedias</a:t>
            </a:r>
            <a:r>
              <a:rPr lang="en-US" sz="1200" kern="1200" dirty="0">
                <a:solidFill>
                  <a:schemeClr val="tx1"/>
                </a:solidFill>
                <a:effectLst/>
                <a:latin typeface="+mn-lt"/>
                <a:ea typeface="+mn-ea"/>
                <a:cs typeface="+mn-cs"/>
              </a:rPr>
              <a:t> may have more than 100 articles which should be reasonably present in all other languages.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Top 100 in particular would ensure that each Wikipedia language edition has a minimal and strategical coverage of the whole available Wikipedia project cultural diversity.</a:t>
            </a:r>
          </a:p>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42</a:t>
            </a:fld>
            <a:endParaRPr lang="en-GB"/>
          </a:p>
        </p:txBody>
      </p:sp>
    </p:spTree>
    <p:extLst>
      <p:ext uri="{BB962C8B-B14F-4D97-AF65-F5344CB8AC3E}">
        <p14:creationId xmlns:p14="http://schemas.microsoft.com/office/powerpoint/2010/main" val="2825071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Slide 3. Knowledge equity. Other people's stories. Represent all languages.</a:t>
            </a:r>
          </a:p>
          <a:p>
            <a:endParaRPr lang="en-GB" dirty="0"/>
          </a:p>
        </p:txBody>
      </p:sp>
      <p:sp>
        <p:nvSpPr>
          <p:cNvPr id="4" name="Slide Number Placeholder 3"/>
          <p:cNvSpPr>
            <a:spLocks noGrp="1"/>
          </p:cNvSpPr>
          <p:nvPr>
            <p:ph type="sldNum" sz="quarter" idx="5"/>
          </p:nvPr>
        </p:nvSpPr>
        <p:spPr/>
        <p:txBody>
          <a:bodyPr/>
          <a:lstStyle/>
          <a:p>
            <a:fld id="{8984C6BC-81D4-7145-BF7B-016EB02E9349}" type="slidenum">
              <a:rPr lang="en-GB" smtClean="0"/>
              <a:t>5</a:t>
            </a:fld>
            <a:endParaRPr lang="en-GB"/>
          </a:p>
        </p:txBody>
      </p:sp>
    </p:spTree>
    <p:extLst>
      <p:ext uri="{BB962C8B-B14F-4D97-AF65-F5344CB8AC3E}">
        <p14:creationId xmlns:p14="http://schemas.microsoft.com/office/powerpoint/2010/main" val="11158868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43</a:t>
            </a:fld>
            <a:endParaRPr lang="ca-ES"/>
          </a:p>
        </p:txBody>
      </p:sp>
    </p:spTree>
    <p:extLst>
      <p:ext uri="{BB962C8B-B14F-4D97-AF65-F5344CB8AC3E}">
        <p14:creationId xmlns:p14="http://schemas.microsoft.com/office/powerpoint/2010/main" val="6247681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44</a:t>
            </a:fld>
            <a:endParaRPr lang="ca-ES"/>
          </a:p>
        </p:txBody>
      </p:sp>
    </p:spTree>
    <p:extLst>
      <p:ext uri="{BB962C8B-B14F-4D97-AF65-F5344CB8AC3E}">
        <p14:creationId xmlns:p14="http://schemas.microsoft.com/office/powerpoint/2010/main" val="5187576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45</a:t>
            </a:fld>
            <a:endParaRPr lang="ca-ES"/>
          </a:p>
        </p:txBody>
      </p:sp>
    </p:spTree>
    <p:extLst>
      <p:ext uri="{BB962C8B-B14F-4D97-AF65-F5344CB8AC3E}">
        <p14:creationId xmlns:p14="http://schemas.microsoft.com/office/powerpoint/2010/main" val="38358377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46</a:t>
            </a:fld>
            <a:endParaRPr lang="en-GB"/>
          </a:p>
        </p:txBody>
      </p:sp>
    </p:spTree>
    <p:extLst>
      <p:ext uri="{BB962C8B-B14F-4D97-AF65-F5344CB8AC3E}">
        <p14:creationId xmlns:p14="http://schemas.microsoft.com/office/powerpoint/2010/main" val="3397537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I propose to create a site named Wikipedia Cultural Diversity Observatory (WCDO), where to provide automated rich statistics and visualizations on the current state of diversity, cultural context content datasets for each language edition as well as pointing out solutions in order to improve the exchange of content across Wikipedia language editions.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important solution is a list of articles for each Wikipedia language edition CCC by order of priority (algorithmically computed according to valuable metrics such as extension, quality and editor engagement metrics) which should exist in any other Wikipedia language edition. The list could highlight the first 100, although big </a:t>
            </a:r>
            <a:r>
              <a:rPr lang="en-US" sz="1200" kern="1200" dirty="0" err="1">
                <a:solidFill>
                  <a:schemeClr val="tx1"/>
                </a:solidFill>
                <a:effectLst/>
                <a:latin typeface="+mn-lt"/>
                <a:ea typeface="+mn-ea"/>
                <a:cs typeface="+mn-cs"/>
              </a:rPr>
              <a:t>Wikipedias</a:t>
            </a:r>
            <a:r>
              <a:rPr lang="en-US" sz="1200" kern="1200" dirty="0">
                <a:solidFill>
                  <a:schemeClr val="tx1"/>
                </a:solidFill>
                <a:effectLst/>
                <a:latin typeface="+mn-lt"/>
                <a:ea typeface="+mn-ea"/>
                <a:cs typeface="+mn-cs"/>
              </a:rPr>
              <a:t> may have more than 100 articles which should be reasonably present in all other languages.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Top 100 in particular would ensure that each Wikipedia language edition has a minimal and strategical coverage of the whole available Wikipedia project cultural diversity.</a:t>
            </a:r>
          </a:p>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47</a:t>
            </a:fld>
            <a:endParaRPr lang="en-GB"/>
          </a:p>
        </p:txBody>
      </p:sp>
    </p:spTree>
    <p:extLst>
      <p:ext uri="{BB962C8B-B14F-4D97-AF65-F5344CB8AC3E}">
        <p14:creationId xmlns:p14="http://schemas.microsoft.com/office/powerpoint/2010/main" val="6192649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For this, I propose to create a site named Wikipedia Cultural Diversity Observatory (WCDO), where to provide automated rich statistics and visualizations on the current state of diversity, cultural context content datasets for each language edition as well as pointing out solutions in order to improve the exchange of content across Wikipedia language editions.</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One important solution is a list of articles for each Wikipedia language edition CCC by order of priority (algorithmically computed according to valuable metrics such as extension, quality and editor engagement metrics) which should exist in any other Wikipedia language edition. The list could highlight the first 100, although big </a:t>
            </a:r>
            <a:r>
              <a:rPr lang="en-US" sz="1200" kern="1200" dirty="0" err="1">
                <a:solidFill>
                  <a:schemeClr val="tx1"/>
                </a:solidFill>
                <a:effectLst/>
                <a:latin typeface="+mn-lt"/>
                <a:ea typeface="+mn-ea"/>
                <a:cs typeface="+mn-cs"/>
              </a:rPr>
              <a:t>Wikipedias</a:t>
            </a:r>
            <a:r>
              <a:rPr lang="en-US" sz="1200" kern="1200" dirty="0">
                <a:solidFill>
                  <a:schemeClr val="tx1"/>
                </a:solidFill>
                <a:effectLst/>
                <a:latin typeface="+mn-lt"/>
                <a:ea typeface="+mn-ea"/>
                <a:cs typeface="+mn-cs"/>
              </a:rPr>
              <a:t> may have more than 100 articles which should be reasonably present in all other languages. </a:t>
            </a:r>
          </a:p>
          <a:p>
            <a:endParaRPr lang="en-GB" dirty="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This Top 100 in particular would ensure that each Wikipedia language edition has a minimal and strategical coverage of the whole available Wikipedia project cultural diversity.</a:t>
            </a:r>
          </a:p>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48</a:t>
            </a:fld>
            <a:endParaRPr lang="en-GB"/>
          </a:p>
        </p:txBody>
      </p:sp>
    </p:spTree>
    <p:extLst>
      <p:ext uri="{BB962C8B-B14F-4D97-AF65-F5344CB8AC3E}">
        <p14:creationId xmlns:p14="http://schemas.microsoft.com/office/powerpoint/2010/main" val="39669029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49</a:t>
            </a:fld>
            <a:endParaRPr lang="en-GB"/>
          </a:p>
        </p:txBody>
      </p:sp>
    </p:spTree>
    <p:extLst>
      <p:ext uri="{BB962C8B-B14F-4D97-AF65-F5344CB8AC3E}">
        <p14:creationId xmlns:p14="http://schemas.microsoft.com/office/powerpoint/2010/main" val="34507499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ca-ES" sz="4800" dirty="0"/>
          </a:p>
        </p:txBody>
      </p:sp>
      <p:sp>
        <p:nvSpPr>
          <p:cNvPr id="4" name="3 Marcador de número de diapositiva"/>
          <p:cNvSpPr>
            <a:spLocks noGrp="1"/>
          </p:cNvSpPr>
          <p:nvPr>
            <p:ph type="sldNum" sz="quarter" idx="10"/>
          </p:nvPr>
        </p:nvSpPr>
        <p:spPr/>
        <p:txBody>
          <a:bodyPr/>
          <a:lstStyle/>
          <a:p>
            <a:fld id="{4A4AE10B-6930-4C89-95D8-2A85E579502B}" type="slidenum">
              <a:rPr lang="ca-ES" smtClean="0"/>
              <a:t>50</a:t>
            </a:fld>
            <a:endParaRPr lang="ca-ES"/>
          </a:p>
        </p:txBody>
      </p:sp>
    </p:spTree>
    <p:extLst>
      <p:ext uri="{BB962C8B-B14F-4D97-AF65-F5344CB8AC3E}">
        <p14:creationId xmlns:p14="http://schemas.microsoft.com/office/powerpoint/2010/main" val="110078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ca-ES" sz="4800" dirty="0"/>
          </a:p>
        </p:txBody>
      </p:sp>
      <p:sp>
        <p:nvSpPr>
          <p:cNvPr id="4" name="3 Marcador de número de diapositiva"/>
          <p:cNvSpPr>
            <a:spLocks noGrp="1"/>
          </p:cNvSpPr>
          <p:nvPr>
            <p:ph type="sldNum" sz="quarter" idx="10"/>
          </p:nvPr>
        </p:nvSpPr>
        <p:spPr/>
        <p:txBody>
          <a:bodyPr/>
          <a:lstStyle/>
          <a:p>
            <a:fld id="{4A4AE10B-6930-4C89-95D8-2A85E579502B}" type="slidenum">
              <a:rPr lang="ca-ES" smtClean="0"/>
              <a:t>51</a:t>
            </a:fld>
            <a:endParaRPr lang="ca-ES"/>
          </a:p>
        </p:txBody>
      </p:sp>
    </p:spTree>
    <p:extLst>
      <p:ext uri="{BB962C8B-B14F-4D97-AF65-F5344CB8AC3E}">
        <p14:creationId xmlns:p14="http://schemas.microsoft.com/office/powerpoint/2010/main" val="8485002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endParaRPr lang="ca-ES" sz="4800" dirty="0"/>
          </a:p>
        </p:txBody>
      </p:sp>
      <p:sp>
        <p:nvSpPr>
          <p:cNvPr id="4" name="3 Marcador de número de diapositiva"/>
          <p:cNvSpPr>
            <a:spLocks noGrp="1"/>
          </p:cNvSpPr>
          <p:nvPr>
            <p:ph type="sldNum" sz="quarter" idx="10"/>
          </p:nvPr>
        </p:nvSpPr>
        <p:spPr/>
        <p:txBody>
          <a:bodyPr/>
          <a:lstStyle/>
          <a:p>
            <a:fld id="{4A4AE10B-6930-4C89-95D8-2A85E579502B}" type="slidenum">
              <a:rPr lang="ca-ES" smtClean="0"/>
              <a:t>52</a:t>
            </a:fld>
            <a:endParaRPr lang="ca-ES"/>
          </a:p>
        </p:txBody>
      </p:sp>
    </p:spTree>
    <p:extLst>
      <p:ext uri="{BB962C8B-B14F-4D97-AF65-F5344CB8AC3E}">
        <p14:creationId xmlns:p14="http://schemas.microsoft.com/office/powerpoint/2010/main" val="2415401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sz="1200" dirty="0">
                <a:solidFill>
                  <a:schemeClr val="bg1"/>
                </a:solidFill>
                <a:latin typeface="Gill Sans MT" charset="0"/>
                <a:ea typeface="Gill Sans MT" charset="0"/>
                <a:cs typeface="Gill Sans MT" charset="0"/>
              </a:rPr>
              <a:t>I am going to show you… the very first Beta.</a:t>
            </a:r>
          </a:p>
          <a:p>
            <a:pPr algn="just"/>
            <a:endParaRPr lang="en-US" sz="1200" dirty="0">
              <a:solidFill>
                <a:schemeClr val="bg1"/>
              </a:solidFill>
              <a:latin typeface="Gill Sans MT" charset="0"/>
              <a:ea typeface="Gill Sans MT" charset="0"/>
              <a:cs typeface="Gill Sans MT" charset="0"/>
            </a:endParaRPr>
          </a:p>
          <a:p>
            <a:pPr algn="just"/>
            <a:br>
              <a:rPr lang="en-US" sz="1200" dirty="0">
                <a:solidFill>
                  <a:schemeClr val="bg1"/>
                </a:solidFill>
                <a:latin typeface="Gill Sans MT" charset="0"/>
                <a:ea typeface="Gill Sans MT" charset="0"/>
                <a:cs typeface="Gill Sans MT" charset="0"/>
              </a:rPr>
            </a:br>
            <a:r>
              <a:rPr lang="en-US" sz="1200" dirty="0">
                <a:solidFill>
                  <a:schemeClr val="bg1"/>
                </a:solidFill>
                <a:latin typeface="Gill Sans MT" charset="0"/>
                <a:ea typeface="Gill Sans MT" charset="0"/>
                <a:cs typeface="Gill Sans MT" charset="0"/>
              </a:rPr>
              <a:t>I need your feedback.</a:t>
            </a:r>
          </a:p>
          <a:p>
            <a:pPr algn="just"/>
            <a:endParaRPr lang="en-US" sz="1200" dirty="0">
              <a:solidFill>
                <a:schemeClr val="bg1"/>
              </a:solidFill>
              <a:latin typeface="Gill Sans MT" charset="0"/>
              <a:ea typeface="Gill Sans MT" charset="0"/>
              <a:cs typeface="Gill Sans MT" charset="0"/>
            </a:endParaRPr>
          </a:p>
          <a:p>
            <a:pPr algn="just"/>
            <a:endParaRPr lang="en-US" sz="1200" dirty="0">
              <a:solidFill>
                <a:schemeClr val="bg1"/>
              </a:solidFill>
              <a:latin typeface="Gill Sans MT" charset="0"/>
              <a:ea typeface="Gill Sans MT" charset="0"/>
              <a:cs typeface="Gill Sans MT" charset="0"/>
            </a:endParaRPr>
          </a:p>
          <a:p>
            <a:r>
              <a:rPr lang="en-US" sz="1200" kern="1200" dirty="0">
                <a:solidFill>
                  <a:schemeClr val="tx1"/>
                </a:solidFill>
                <a:effectLst/>
                <a:latin typeface="+mn-lt"/>
                <a:ea typeface="+mn-ea"/>
                <a:cs typeface="+mn-cs"/>
              </a:rPr>
              <a:t>I believe that raising awareness is empowering people to act different, </a:t>
            </a:r>
          </a:p>
          <a:p>
            <a:r>
              <a:rPr lang="en-US" sz="1200" kern="1200" dirty="0">
                <a:solidFill>
                  <a:schemeClr val="tx1"/>
                </a:solidFill>
                <a:effectLst/>
                <a:latin typeface="+mn-lt"/>
                <a:ea typeface="+mn-ea"/>
                <a:cs typeface="+mn-cs"/>
              </a:rPr>
              <a:t>to act as a group...</a:t>
            </a:r>
          </a:p>
          <a:p>
            <a:r>
              <a:rPr lang="en-US" sz="1200" kern="1200" dirty="0">
                <a:solidFill>
                  <a:schemeClr val="tx1"/>
                </a:solidFill>
                <a:effectLst/>
                <a:latin typeface="+mn-lt"/>
                <a:ea typeface="+mn-ea"/>
                <a:cs typeface="+mn-cs"/>
              </a:rPr>
              <a:t>once people have this information they cannot act as if they don't.</a:t>
            </a:r>
          </a:p>
          <a:p>
            <a:br>
              <a:rPr lang="en-US" sz="1200" kern="1200" dirty="0">
                <a:solidFill>
                  <a:schemeClr val="tx1"/>
                </a:solidFill>
                <a:effectLst/>
                <a:latin typeface="+mn-lt"/>
                <a:ea typeface="+mn-ea"/>
                <a:cs typeface="+mn-cs"/>
              </a:rPr>
            </a:b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per la </a:t>
            </a:r>
            <a:r>
              <a:rPr lang="en-US" sz="1200" kern="1200" dirty="0" err="1">
                <a:solidFill>
                  <a:schemeClr val="tx1"/>
                </a:solidFill>
                <a:effectLst/>
                <a:latin typeface="+mn-lt"/>
                <a:ea typeface="+mn-ea"/>
                <a:cs typeface="+mn-cs"/>
              </a:rPr>
              <a:t>presentació</a:t>
            </a:r>
            <a:endParaRPr lang="en-US" sz="1200" kern="1200" dirty="0">
              <a:solidFill>
                <a:schemeClr val="tx1"/>
              </a:solidFill>
              <a:effectLst/>
              <a:latin typeface="+mn-lt"/>
              <a:ea typeface="+mn-ea"/>
              <a:cs typeface="+mn-cs"/>
            </a:endParaRPr>
          </a:p>
          <a:p>
            <a:pPr algn="just"/>
            <a:endParaRPr lang="en-US" sz="1200" dirty="0">
              <a:solidFill>
                <a:schemeClr val="bg1"/>
              </a:solidFill>
              <a:latin typeface="Gill Sans MT" charset="0"/>
              <a:ea typeface="Gill Sans MT" charset="0"/>
              <a:cs typeface="Gill Sans MT" charset="0"/>
            </a:endParaRPr>
          </a:p>
          <a:p>
            <a:endParaRPr lang="en-GB" dirty="0"/>
          </a:p>
        </p:txBody>
      </p:sp>
      <p:sp>
        <p:nvSpPr>
          <p:cNvPr id="4" name="Slide Number Placeholder 3"/>
          <p:cNvSpPr>
            <a:spLocks noGrp="1"/>
          </p:cNvSpPr>
          <p:nvPr>
            <p:ph type="sldNum" sz="quarter" idx="10"/>
          </p:nvPr>
        </p:nvSpPr>
        <p:spPr/>
        <p:txBody>
          <a:bodyPr/>
          <a:lstStyle/>
          <a:p>
            <a:fld id="{8984C6BC-81D4-7145-BF7B-016EB02E9349}" type="slidenum">
              <a:rPr lang="en-GB" smtClean="0"/>
              <a:t>8</a:t>
            </a:fld>
            <a:endParaRPr lang="en-GB"/>
          </a:p>
        </p:txBody>
      </p:sp>
    </p:spTree>
    <p:extLst>
      <p:ext uri="{BB962C8B-B14F-4D97-AF65-F5344CB8AC3E}">
        <p14:creationId xmlns:p14="http://schemas.microsoft.com/office/powerpoint/2010/main" val="226877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9</a:t>
            </a:fld>
            <a:endParaRPr lang="ca-ES"/>
          </a:p>
        </p:txBody>
      </p:sp>
    </p:spTree>
    <p:extLst>
      <p:ext uri="{BB962C8B-B14F-4D97-AF65-F5344CB8AC3E}">
        <p14:creationId xmlns:p14="http://schemas.microsoft.com/office/powerpoint/2010/main" val="1288076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10</a:t>
            </a:fld>
            <a:endParaRPr lang="ca-ES"/>
          </a:p>
        </p:txBody>
      </p:sp>
    </p:spTree>
    <p:extLst>
      <p:ext uri="{BB962C8B-B14F-4D97-AF65-F5344CB8AC3E}">
        <p14:creationId xmlns:p14="http://schemas.microsoft.com/office/powerpoint/2010/main" val="21398031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11</a:t>
            </a:fld>
            <a:endParaRPr lang="ca-ES"/>
          </a:p>
        </p:txBody>
      </p:sp>
    </p:spTree>
    <p:extLst>
      <p:ext uri="{BB962C8B-B14F-4D97-AF65-F5344CB8AC3E}">
        <p14:creationId xmlns:p14="http://schemas.microsoft.com/office/powerpoint/2010/main" val="31416667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a:t>
            </a:r>
            <a:r>
              <a:rPr lang="en-US" sz="1200" kern="1200">
                <a:solidFill>
                  <a:schemeClr val="tx1"/>
                </a:solidFill>
                <a:effectLst/>
                <a:latin typeface="+mn-lt"/>
                <a:ea typeface="+mn-ea"/>
                <a:cs typeface="+mn-cs"/>
              </a:rPr>
              <a:t>my research, </a:t>
            </a:r>
            <a:r>
              <a:rPr lang="en-US" sz="1200" kern="1200" dirty="0">
                <a:solidFill>
                  <a:schemeClr val="tx1"/>
                </a:solidFill>
                <a:effectLst/>
                <a:latin typeface="+mn-lt"/>
                <a:ea typeface="+mn-ea"/>
                <a:cs typeface="+mn-cs"/>
              </a:rPr>
              <a:t>I selected the content related to the cultural contexts of the editors from each </a:t>
            </a:r>
            <a:r>
              <a:rPr lang="en-US" sz="1200" kern="1200">
                <a:solidFill>
                  <a:schemeClr val="tx1"/>
                </a:solidFill>
                <a:effectLst/>
                <a:latin typeface="+mn-lt"/>
                <a:ea typeface="+mn-ea"/>
                <a:cs typeface="+mn-cs"/>
              </a:rPr>
              <a:t>language version, </a:t>
            </a:r>
            <a:r>
              <a:rPr lang="en-US" sz="1200" kern="1200" dirty="0">
                <a:solidFill>
                  <a:schemeClr val="tx1"/>
                </a:solidFill>
                <a:effectLst/>
                <a:latin typeface="+mn-lt"/>
                <a:ea typeface="+mn-ea"/>
                <a:cs typeface="+mn-cs"/>
              </a:rPr>
              <a:t>and then I studied characteristics such as topics and availability between </a:t>
            </a:r>
            <a:r>
              <a:rPr lang="en-US" sz="1200" kern="1200">
                <a:solidFill>
                  <a:schemeClr val="tx1"/>
                </a:solidFill>
                <a:effectLst/>
                <a:latin typeface="+mn-lt"/>
                <a:ea typeface="+mn-ea"/>
                <a:cs typeface="+mn-cs"/>
              </a:rPr>
              <a:t>linguistic versions, </a:t>
            </a:r>
            <a:r>
              <a:rPr lang="en-US" sz="1200" kern="1200" dirty="0">
                <a:solidFill>
                  <a:schemeClr val="tx1"/>
                </a:solidFill>
                <a:effectLst/>
                <a:latin typeface="+mn-lt"/>
                <a:ea typeface="+mn-ea"/>
                <a:cs typeface="+mn-cs"/>
              </a:rPr>
              <a:t>the </a:t>
            </a:r>
            <a:r>
              <a:rPr lang="en-US" sz="1200" kern="1200">
                <a:solidFill>
                  <a:schemeClr val="tx1"/>
                </a:solidFill>
                <a:effectLst/>
                <a:latin typeface="+mn-lt"/>
                <a:ea typeface="+mn-ea"/>
                <a:cs typeface="+mn-cs"/>
              </a:rPr>
              <a:t>editing activity, </a:t>
            </a:r>
            <a:r>
              <a:rPr lang="en-US" sz="1200" kern="1200" dirty="0">
                <a:solidFill>
                  <a:schemeClr val="tx1"/>
                </a:solidFill>
                <a:effectLst/>
                <a:latin typeface="+mn-lt"/>
                <a:ea typeface="+mn-ea"/>
                <a:cs typeface="+mn-cs"/>
              </a:rPr>
              <a:t>among others.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 found that the Cultural Context Content (CCC) represents on average a quarter of each Wikipedia </a:t>
            </a:r>
            <a:r>
              <a:rPr lang="en-US" sz="1200" kern="1200">
                <a:solidFill>
                  <a:schemeClr val="tx1"/>
                </a:solidFill>
                <a:effectLst/>
                <a:latin typeface="+mn-lt"/>
                <a:ea typeface="+mn-ea"/>
                <a:cs typeface="+mn-cs"/>
              </a:rPr>
              <a:t>language edition, </a:t>
            </a:r>
            <a:r>
              <a:rPr lang="en-US" sz="1200" kern="1200" dirty="0">
                <a:solidFill>
                  <a:schemeClr val="tx1"/>
                </a:solidFill>
                <a:effectLst/>
                <a:latin typeface="+mn-lt"/>
                <a:ea typeface="+mn-ea"/>
                <a:cs typeface="+mn-cs"/>
              </a:rPr>
              <a:t>dealing with topics such </a:t>
            </a:r>
            <a:r>
              <a:rPr lang="en-US" sz="1200" kern="1200">
                <a:solidFill>
                  <a:schemeClr val="tx1"/>
                </a:solidFill>
                <a:effectLst/>
                <a:latin typeface="+mn-lt"/>
                <a:ea typeface="+mn-ea"/>
                <a:cs typeface="+mn-cs"/>
              </a:rPr>
              <a:t>as culture, politics, </a:t>
            </a:r>
            <a:r>
              <a:rPr lang="en-US" sz="1200" kern="1200" dirty="0">
                <a:solidFill>
                  <a:schemeClr val="tx1"/>
                </a:solidFill>
                <a:effectLst/>
                <a:latin typeface="+mn-lt"/>
                <a:ea typeface="+mn-ea"/>
                <a:cs typeface="+mn-cs"/>
              </a:rPr>
              <a:t>people or geography of its speaking territories. </a:t>
            </a:r>
          </a:p>
          <a:p>
            <a:endParaRPr lang="en-GB" dirty="0"/>
          </a:p>
        </p:txBody>
      </p:sp>
      <p:sp>
        <p:nvSpPr>
          <p:cNvPr id="4" name="Slide Number Placeholder 3"/>
          <p:cNvSpPr>
            <a:spLocks noGrp="1"/>
          </p:cNvSpPr>
          <p:nvPr>
            <p:ph type="sldNum" sz="quarter" idx="10"/>
          </p:nvPr>
        </p:nvSpPr>
        <p:spPr/>
        <p:txBody>
          <a:bodyPr/>
          <a:lstStyle/>
          <a:p>
            <a:fld id="{4A4AE10B-6930-4C89-95D8-2A85E579502B}" type="slidenum">
              <a:rPr lang="ca-ES" smtClean="0"/>
              <a:t>12</a:t>
            </a:fld>
            <a:endParaRPr lang="ca-ES"/>
          </a:p>
        </p:txBody>
      </p:sp>
    </p:spTree>
    <p:extLst>
      <p:ext uri="{BB962C8B-B14F-4D97-AF65-F5344CB8AC3E}">
        <p14:creationId xmlns:p14="http://schemas.microsoft.com/office/powerpoint/2010/main" val="3958031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A7564122-5093-0747-A2BA-4C8187E5DE43}" type="datetimeFigureOut">
              <a:rPr lang="en-GB" smtClean="0"/>
              <a:t>13/10/2018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4672792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564122-5093-0747-A2BA-4C8187E5DE43}" type="datetimeFigureOut">
              <a:rPr lang="en-GB" smtClean="0"/>
              <a:t>13/10/2018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110934434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564122-5093-0747-A2BA-4C8187E5DE43}" type="datetimeFigureOut">
              <a:rPr lang="en-GB" smtClean="0"/>
              <a:t>13/10/2018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2973327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A7564122-5093-0747-A2BA-4C8187E5DE43}" type="datetimeFigureOut">
              <a:rPr lang="en-GB" smtClean="0"/>
              <a:t>13/10/2018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2139517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564122-5093-0747-A2BA-4C8187E5DE43}" type="datetimeFigureOut">
              <a:rPr lang="en-GB" smtClean="0"/>
              <a:t>13/10/2018</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99989096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A7564122-5093-0747-A2BA-4C8187E5DE43}" type="datetimeFigureOut">
              <a:rPr lang="en-GB" smtClean="0"/>
              <a:t>13/10/2018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110784375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A7564122-5093-0747-A2BA-4C8187E5DE43}" type="datetimeFigureOut">
              <a:rPr lang="en-GB" smtClean="0"/>
              <a:t>13/10/2018</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8467203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A7564122-5093-0747-A2BA-4C8187E5DE43}" type="datetimeFigureOut">
              <a:rPr lang="en-GB" smtClean="0"/>
              <a:t>13/10/2018</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160268079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564122-5093-0747-A2BA-4C8187E5DE43}" type="datetimeFigureOut">
              <a:rPr lang="en-GB" smtClean="0"/>
              <a:t>13/10/2018</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3687540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564122-5093-0747-A2BA-4C8187E5DE43}" type="datetimeFigureOut">
              <a:rPr lang="en-GB" smtClean="0"/>
              <a:t>13/10/2018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1152991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7564122-5093-0747-A2BA-4C8187E5DE43}" type="datetimeFigureOut">
              <a:rPr lang="en-GB" smtClean="0"/>
              <a:t>13/10/2018</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FDE0CB3B-1BAA-9B44-938C-C515C1D6FA0D}" type="slidenum">
              <a:rPr lang="en-GB" smtClean="0"/>
              <a:t>‹#›</a:t>
            </a:fld>
            <a:endParaRPr lang="en-GB"/>
          </a:p>
        </p:txBody>
      </p:sp>
    </p:spTree>
    <p:extLst>
      <p:ext uri="{BB962C8B-B14F-4D97-AF65-F5344CB8AC3E}">
        <p14:creationId xmlns:p14="http://schemas.microsoft.com/office/powerpoint/2010/main" val="50975317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564122-5093-0747-A2BA-4C8187E5DE43}" type="datetimeFigureOut">
              <a:rPr lang="en-GB" smtClean="0"/>
              <a:t>13/10/2018</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0CB3B-1BAA-9B44-938C-C515C1D6FA0D}" type="slidenum">
              <a:rPr lang="en-GB" smtClean="0"/>
              <a:t>‹#›</a:t>
            </a:fld>
            <a:endParaRPr lang="en-GB"/>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tiff"/><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tif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cdo.wmflabs.org/" TargetMode="External"/><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47.tiff"/><Relationship Id="rId3" Type="http://schemas.openxmlformats.org/officeDocument/2006/relationships/hyperlink" Target="https://meta.wikimedia.org/wiki/Wikimedia_CEE_Spring_2017" TargetMode="External"/><Relationship Id="rId7" Type="http://schemas.openxmlformats.org/officeDocument/2006/relationships/hyperlink" Target="https://en.wikipedia.org/wiki/Wikipedia:Catalan_culture_challenge"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hyperlink" Target="https://en.wikipedia.org/wiki/Wikipedia:WikiProject_Countering_systemic_bias" TargetMode="External"/><Relationship Id="rId5" Type="http://schemas.openxmlformats.org/officeDocument/2006/relationships/hyperlink" Target="https://meta.wikimedia.org/wiki/WikiArabia" TargetMode="External"/><Relationship Id="rId10" Type="http://schemas.openxmlformats.org/officeDocument/2006/relationships/image" Target="../media/image49.tiff"/><Relationship Id="rId4" Type="http://schemas.openxmlformats.org/officeDocument/2006/relationships/hyperlink" Target="https://meta.wikimedia.org/wiki/Intercultur/es" TargetMode="External"/><Relationship Id="rId9" Type="http://schemas.openxmlformats.org/officeDocument/2006/relationships/image" Target="../media/image48.tiff"/></Relationships>
</file>

<file path=ppt/slides/_rels/slide49.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1.tiff"/></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6" Type="http://schemas.openxmlformats.org/officeDocument/2006/relationships/image" Target="../media/image3.tiff"/><Relationship Id="rId5" Type="http://schemas.openxmlformats.org/officeDocument/2006/relationships/image" Target="../media/image53.tiff"/><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560780" y="2624901"/>
            <a:ext cx="4896544" cy="2493920"/>
          </a:xfrm>
        </p:spPr>
        <p:txBody>
          <a:bodyPr>
            <a:normAutofit/>
          </a:bodyPr>
          <a:lstStyle/>
          <a:p>
            <a:r>
              <a:rPr lang="es-ES" b="1" dirty="0">
                <a:solidFill>
                  <a:schemeClr val="tx1">
                    <a:lumMod val="75000"/>
                    <a:lumOff val="25000"/>
                  </a:schemeClr>
                </a:solidFill>
              </a:rPr>
              <a:t>Marc Miquel, PhD</a:t>
            </a:r>
          </a:p>
          <a:p>
            <a:r>
              <a:rPr lang="es-ES" sz="1800" dirty="0">
                <a:solidFill>
                  <a:schemeClr val="tx1">
                    <a:lumMod val="75000"/>
                    <a:lumOff val="25000"/>
                  </a:schemeClr>
                </a:solidFill>
              </a:rPr>
              <a:t>{</a:t>
            </a:r>
            <a:r>
              <a:rPr lang="es-ES" sz="1800" dirty="0" err="1">
                <a:solidFill>
                  <a:schemeClr val="tx1">
                    <a:lumMod val="75000"/>
                    <a:lumOff val="25000"/>
                  </a:schemeClr>
                </a:solidFill>
              </a:rPr>
              <a:t>marcmiquel@gmail.com</a:t>
            </a:r>
            <a:r>
              <a:rPr lang="es-ES" sz="1800" dirty="0">
                <a:solidFill>
                  <a:schemeClr val="tx1">
                    <a:lumMod val="75000"/>
                    <a:lumOff val="25000"/>
                  </a:schemeClr>
                </a:solidFill>
              </a:rPr>
              <a:t>}</a:t>
            </a:r>
          </a:p>
          <a:p>
            <a:r>
              <a:rPr lang="es-ES" sz="1800" dirty="0" err="1">
                <a:solidFill>
                  <a:schemeClr val="tx1">
                    <a:lumMod val="75000"/>
                    <a:lumOff val="25000"/>
                  </a:schemeClr>
                </a:solidFill>
              </a:rPr>
              <a:t>Username:marcmiquel</a:t>
            </a:r>
            <a:endParaRPr lang="es-ES" sz="1800" dirty="0">
              <a:solidFill>
                <a:schemeClr val="tx1">
                  <a:lumMod val="75000"/>
                  <a:lumOff val="25000"/>
                </a:schemeClr>
              </a:solidFill>
            </a:endParaRPr>
          </a:p>
          <a:p>
            <a:r>
              <a:rPr lang="ca-ES" sz="1800" dirty="0">
                <a:solidFill>
                  <a:schemeClr val="tx1">
                    <a:lumMod val="85000"/>
                    <a:lumOff val="15000"/>
                  </a:schemeClr>
                </a:solidFill>
              </a:rPr>
              <a:t>Pompeu Fabra University, Barcelona, </a:t>
            </a:r>
            <a:r>
              <a:rPr lang="ca-ES" sz="1800" b="1" dirty="0" err="1">
                <a:solidFill>
                  <a:schemeClr val="tx1">
                    <a:lumMod val="85000"/>
                    <a:lumOff val="15000"/>
                  </a:schemeClr>
                </a:solidFill>
              </a:rPr>
              <a:t>Catalonia</a:t>
            </a:r>
            <a:endParaRPr lang="ca-ES" sz="1800" b="1" dirty="0">
              <a:solidFill>
                <a:schemeClr val="tx1">
                  <a:lumMod val="85000"/>
                  <a:lumOff val="15000"/>
                </a:schemeClr>
              </a:solidFill>
            </a:endParaRPr>
          </a:p>
          <a:p>
            <a:r>
              <a:rPr lang="ca-ES" sz="1800" dirty="0">
                <a:solidFill>
                  <a:schemeClr val="tx1">
                    <a:lumMod val="85000"/>
                    <a:lumOff val="15000"/>
                  </a:schemeClr>
                </a:solidFill>
              </a:rPr>
              <a:t>Amical </a:t>
            </a:r>
            <a:r>
              <a:rPr lang="ca-ES" sz="1800" dirty="0" err="1">
                <a:solidFill>
                  <a:schemeClr val="tx1">
                    <a:lumMod val="85000"/>
                    <a:lumOff val="15000"/>
                  </a:schemeClr>
                </a:solidFill>
              </a:rPr>
              <a:t>Wikimedia</a:t>
            </a:r>
            <a:r>
              <a:rPr lang="ca-ES" sz="1800" dirty="0">
                <a:solidFill>
                  <a:schemeClr val="tx1">
                    <a:lumMod val="85000"/>
                    <a:lumOff val="15000"/>
                  </a:schemeClr>
                </a:solidFill>
              </a:rPr>
              <a:t> (Catalan </a:t>
            </a:r>
            <a:r>
              <a:rPr lang="ca-ES" sz="1800" dirty="0" err="1">
                <a:solidFill>
                  <a:schemeClr val="tx1">
                    <a:lumMod val="85000"/>
                    <a:lumOff val="15000"/>
                  </a:schemeClr>
                </a:solidFill>
              </a:rPr>
              <a:t>Wikipedia</a:t>
            </a:r>
            <a:r>
              <a:rPr lang="ca-ES" sz="1800" dirty="0">
                <a:solidFill>
                  <a:schemeClr val="tx1">
                    <a:lumMod val="85000"/>
                    <a:lumOff val="15000"/>
                  </a:schemeClr>
                </a:solidFill>
              </a:rPr>
              <a:t>)</a:t>
            </a:r>
          </a:p>
          <a:p>
            <a:r>
              <a:rPr lang="es-ES" sz="1800" dirty="0" err="1"/>
              <a:t>Lviv</a:t>
            </a:r>
            <a:r>
              <a:rPr lang="es-ES" sz="1800" dirty="0"/>
              <a:t>, </a:t>
            </a:r>
            <a:r>
              <a:rPr lang="es-ES" sz="1800" dirty="0" err="1"/>
              <a:t>Ukraine</a:t>
            </a:r>
            <a:r>
              <a:rPr lang="es-ES" sz="1800" dirty="0"/>
              <a:t> 2018</a:t>
            </a:r>
            <a:endParaRPr lang="ca-ES" sz="1800" dirty="0">
              <a:solidFill>
                <a:schemeClr val="tx1">
                  <a:lumMod val="85000"/>
                  <a:lumOff val="15000"/>
                </a:schemeClr>
              </a:solidFill>
            </a:endParaRPr>
          </a:p>
        </p:txBody>
      </p:sp>
      <p:sp>
        <p:nvSpPr>
          <p:cNvPr id="10" name="1 Título"/>
          <p:cNvSpPr txBox="1">
            <a:spLocks/>
          </p:cNvSpPr>
          <p:nvPr/>
        </p:nvSpPr>
        <p:spPr>
          <a:xfrm>
            <a:off x="233899" y="495949"/>
            <a:ext cx="9569668" cy="174187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Gill Sans MT" charset="0"/>
                <a:ea typeface="Gill Sans MT" charset="0"/>
                <a:cs typeface="Gill Sans MT" charset="0"/>
              </a:rPr>
              <a:t>Wikipedia Cultural Diversity Observatory</a:t>
            </a:r>
          </a:p>
          <a:p>
            <a:r>
              <a:rPr lang="en-US" sz="3200" b="1" dirty="0">
                <a:latin typeface="Gill Sans MT" charset="0"/>
                <a:ea typeface="Gill Sans MT" charset="0"/>
                <a:cs typeface="Gill Sans MT" charset="0"/>
              </a:rPr>
              <a:t>(WCDO)</a:t>
            </a:r>
            <a:endParaRPr lang="es-ES" sz="3200" dirty="0">
              <a:latin typeface="Gill Sans MT" charset="0"/>
              <a:ea typeface="Gill Sans MT" charset="0"/>
              <a:cs typeface="Gill Sans MT" charset="0"/>
            </a:endParaRPr>
          </a:p>
        </p:txBody>
      </p:sp>
      <p:sp>
        <p:nvSpPr>
          <p:cNvPr id="4" name="Rectangle 3">
            <a:extLst>
              <a:ext uri="{FF2B5EF4-FFF2-40B4-BE49-F238E27FC236}">
                <a16:creationId xmlns:a16="http://schemas.microsoft.com/office/drawing/2014/main" id="{01B81034-0699-DB4A-8B16-C3226060347E}"/>
              </a:ext>
            </a:extLst>
          </p:cNvPr>
          <p:cNvSpPr/>
          <p:nvPr/>
        </p:nvSpPr>
        <p:spPr>
          <a:xfrm>
            <a:off x="3121755" y="1908230"/>
            <a:ext cx="4091505" cy="369332"/>
          </a:xfrm>
          <a:prstGeom prst="rect">
            <a:avLst/>
          </a:prstGeom>
        </p:spPr>
        <p:txBody>
          <a:bodyPr wrap="none">
            <a:spAutoFit/>
          </a:bodyPr>
          <a:lstStyle/>
          <a:p>
            <a:r>
              <a:rPr lang="en-GB" dirty="0"/>
              <a:t>[https://</a:t>
            </a:r>
            <a:r>
              <a:rPr lang="en-GB" dirty="0" err="1"/>
              <a:t>meta.wikimedia.org</a:t>
            </a:r>
            <a:r>
              <a:rPr lang="en-GB" dirty="0"/>
              <a:t>/wiki/WCDO]</a:t>
            </a:r>
          </a:p>
        </p:txBody>
      </p:sp>
      <p:pic>
        <p:nvPicPr>
          <p:cNvPr id="5" name="Picture 4">
            <a:extLst>
              <a:ext uri="{FF2B5EF4-FFF2-40B4-BE49-F238E27FC236}">
                <a16:creationId xmlns:a16="http://schemas.microsoft.com/office/drawing/2014/main" id="{5D2ABA48-B977-9940-B938-ECB99DF27AFC}"/>
              </a:ext>
            </a:extLst>
          </p:cNvPr>
          <p:cNvPicPr>
            <a:picLocks noChangeAspect="1"/>
          </p:cNvPicPr>
          <p:nvPr/>
        </p:nvPicPr>
        <p:blipFill>
          <a:blip r:embed="rId4"/>
          <a:stretch>
            <a:fillRect/>
          </a:stretch>
        </p:blipFill>
        <p:spPr>
          <a:xfrm>
            <a:off x="6096320" y="5062837"/>
            <a:ext cx="1226178" cy="1226178"/>
          </a:xfrm>
          <a:prstGeom prst="rect">
            <a:avLst/>
          </a:prstGeom>
        </p:spPr>
      </p:pic>
      <p:pic>
        <p:nvPicPr>
          <p:cNvPr id="6" name="Picture 5">
            <a:extLst>
              <a:ext uri="{FF2B5EF4-FFF2-40B4-BE49-F238E27FC236}">
                <a16:creationId xmlns:a16="http://schemas.microsoft.com/office/drawing/2014/main" id="{2F614D52-502C-1A4E-85B6-E0C37819F6CA}"/>
              </a:ext>
            </a:extLst>
          </p:cNvPr>
          <p:cNvPicPr>
            <a:picLocks noChangeAspect="1"/>
          </p:cNvPicPr>
          <p:nvPr/>
        </p:nvPicPr>
        <p:blipFill>
          <a:blip r:embed="rId5"/>
          <a:stretch>
            <a:fillRect/>
          </a:stretch>
        </p:blipFill>
        <p:spPr>
          <a:xfrm>
            <a:off x="2310540" y="5062837"/>
            <a:ext cx="3419329" cy="1411852"/>
          </a:xfrm>
          <a:prstGeom prst="rect">
            <a:avLst/>
          </a:prstGeom>
        </p:spPr>
      </p:pic>
    </p:spTree>
    <p:extLst>
      <p:ext uri="{BB962C8B-B14F-4D97-AF65-F5344CB8AC3E}">
        <p14:creationId xmlns:p14="http://schemas.microsoft.com/office/powerpoint/2010/main" val="9676011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653977" y="1036645"/>
            <a:ext cx="8042551" cy="2246769"/>
          </a:xfrm>
          <a:prstGeom prst="rect">
            <a:avLst/>
          </a:prstGeom>
        </p:spPr>
        <p:txBody>
          <a:bodyPr wrap="square">
            <a:spAutoFit/>
          </a:bodyPr>
          <a:lstStyle/>
          <a:p>
            <a:pPr algn="just"/>
            <a:r>
              <a:rPr lang="en-US" sz="2800" dirty="0">
                <a:solidFill>
                  <a:schemeClr val="bg1"/>
                </a:solidFill>
                <a:latin typeface="Gill Sans MT" charset="0"/>
                <a:ea typeface="Gill Sans MT" charset="0"/>
                <a:cs typeface="Gill Sans MT" charset="0"/>
              </a:rPr>
              <a:t>WCDO Main goal</a:t>
            </a:r>
          </a:p>
          <a:p>
            <a:pPr algn="just"/>
            <a:endParaRPr lang="en-US" sz="2800" dirty="0">
              <a:solidFill>
                <a:schemeClr val="bg1"/>
              </a:solidFill>
              <a:latin typeface="Gill Sans MT" charset="0"/>
              <a:ea typeface="Gill Sans MT" charset="0"/>
              <a:cs typeface="Gill Sans MT" charset="0"/>
            </a:endParaRPr>
          </a:p>
          <a:p>
            <a:pPr algn="just"/>
            <a:r>
              <a:rPr lang="en-US" sz="2800" dirty="0">
                <a:solidFill>
                  <a:schemeClr val="accent2"/>
                </a:solidFill>
                <a:latin typeface="Gill Sans MT" charset="0"/>
                <a:ea typeface="Gill Sans MT" charset="0"/>
                <a:cs typeface="Gill Sans MT" charset="0"/>
              </a:rPr>
              <a:t>“Every Wikipedia language edition ensures a </a:t>
            </a:r>
            <a:r>
              <a:rPr lang="en-US" sz="2800" u="sng" dirty="0">
                <a:solidFill>
                  <a:schemeClr val="accent2"/>
                </a:solidFill>
                <a:latin typeface="Gill Sans MT" charset="0"/>
                <a:ea typeface="Gill Sans MT" charset="0"/>
                <a:cs typeface="Gill Sans MT" charset="0"/>
              </a:rPr>
              <a:t>minimal coverage</a:t>
            </a:r>
            <a:r>
              <a:rPr lang="en-US" sz="2800" dirty="0">
                <a:solidFill>
                  <a:schemeClr val="accent2"/>
                </a:solidFill>
                <a:latin typeface="Gill Sans MT" charset="0"/>
                <a:ea typeface="Gill Sans MT" charset="0"/>
                <a:cs typeface="Gill Sans MT" charset="0"/>
              </a:rPr>
              <a:t> of each other language cultural and geographical content.”</a:t>
            </a:r>
          </a:p>
        </p:txBody>
      </p:sp>
      <p:pic>
        <p:nvPicPr>
          <p:cNvPr id="54" name="Picture 53">
            <a:extLst>
              <a:ext uri="{FF2B5EF4-FFF2-40B4-BE49-F238E27FC236}">
                <a16:creationId xmlns:a16="http://schemas.microsoft.com/office/drawing/2014/main" id="{A63F80E3-CF15-4049-9221-1B98821315C0}"/>
              </a:ext>
            </a:extLst>
          </p:cNvPr>
          <p:cNvPicPr>
            <a:picLocks noChangeAspect="1"/>
          </p:cNvPicPr>
          <p:nvPr/>
        </p:nvPicPr>
        <p:blipFill>
          <a:blip r:embed="rId3"/>
          <a:stretch>
            <a:fillRect/>
          </a:stretch>
        </p:blipFill>
        <p:spPr>
          <a:xfrm>
            <a:off x="9096566" y="1989904"/>
            <a:ext cx="2315576" cy="2315576"/>
          </a:xfrm>
          <a:prstGeom prst="rect">
            <a:avLst/>
          </a:prstGeom>
        </p:spPr>
      </p:pic>
    </p:spTree>
    <p:extLst>
      <p:ext uri="{BB962C8B-B14F-4D97-AF65-F5344CB8AC3E}">
        <p14:creationId xmlns:p14="http://schemas.microsoft.com/office/powerpoint/2010/main" val="173982236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653977" y="1036645"/>
            <a:ext cx="8042551" cy="2554545"/>
          </a:xfrm>
          <a:prstGeom prst="rect">
            <a:avLst/>
          </a:prstGeom>
        </p:spPr>
        <p:txBody>
          <a:bodyPr wrap="square">
            <a:spAutoFit/>
          </a:bodyPr>
          <a:lstStyle/>
          <a:p>
            <a:pPr algn="just"/>
            <a:r>
              <a:rPr lang="en-US" sz="3200" dirty="0">
                <a:solidFill>
                  <a:schemeClr val="bg1"/>
                </a:solidFill>
                <a:latin typeface="Gill Sans MT" charset="0"/>
                <a:ea typeface="Gill Sans MT" charset="0"/>
                <a:cs typeface="Gill Sans MT" charset="0"/>
              </a:rPr>
              <a:t>I propose every Wikipedia has 100 articles about every other language’s cultural and geographical content. </a:t>
            </a:r>
          </a:p>
          <a:p>
            <a:pPr algn="just"/>
            <a:endParaRPr lang="en-US" sz="3200" dirty="0">
              <a:solidFill>
                <a:schemeClr val="bg1"/>
              </a:solidFill>
              <a:latin typeface="Gill Sans MT" charset="0"/>
              <a:ea typeface="Gill Sans MT" charset="0"/>
              <a:cs typeface="Gill Sans MT" charset="0"/>
            </a:endParaRPr>
          </a:p>
          <a:p>
            <a:pPr algn="just"/>
            <a:r>
              <a:rPr lang="en-US" sz="3200" dirty="0">
                <a:solidFill>
                  <a:schemeClr val="accent2"/>
                </a:solidFill>
                <a:latin typeface="Gill Sans MT" charset="0"/>
                <a:ea typeface="Gill Sans MT" charset="0"/>
                <a:cs typeface="Gill Sans MT" charset="0"/>
              </a:rPr>
              <a:t>This is 28-30 thousand articles.</a:t>
            </a:r>
          </a:p>
        </p:txBody>
      </p:sp>
      <p:pic>
        <p:nvPicPr>
          <p:cNvPr id="54" name="Picture 53">
            <a:extLst>
              <a:ext uri="{FF2B5EF4-FFF2-40B4-BE49-F238E27FC236}">
                <a16:creationId xmlns:a16="http://schemas.microsoft.com/office/drawing/2014/main" id="{A63F80E3-CF15-4049-9221-1B98821315C0}"/>
              </a:ext>
            </a:extLst>
          </p:cNvPr>
          <p:cNvPicPr>
            <a:picLocks noChangeAspect="1"/>
          </p:cNvPicPr>
          <p:nvPr/>
        </p:nvPicPr>
        <p:blipFill>
          <a:blip r:embed="rId3"/>
          <a:stretch>
            <a:fillRect/>
          </a:stretch>
        </p:blipFill>
        <p:spPr>
          <a:xfrm>
            <a:off x="9096566" y="1989904"/>
            <a:ext cx="2315576" cy="2315576"/>
          </a:xfrm>
          <a:prstGeom prst="rect">
            <a:avLst/>
          </a:prstGeom>
        </p:spPr>
      </p:pic>
    </p:spTree>
    <p:extLst>
      <p:ext uri="{BB962C8B-B14F-4D97-AF65-F5344CB8AC3E}">
        <p14:creationId xmlns:p14="http://schemas.microsoft.com/office/powerpoint/2010/main" val="20273600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653977" y="1036645"/>
            <a:ext cx="10758164" cy="4154984"/>
          </a:xfrm>
          <a:prstGeom prst="rect">
            <a:avLst/>
          </a:prstGeom>
        </p:spPr>
        <p:txBody>
          <a:bodyPr wrap="square">
            <a:spAutoFit/>
          </a:bodyPr>
          <a:lstStyle/>
          <a:p>
            <a:pPr algn="just"/>
            <a:r>
              <a:rPr lang="en-US" sz="3200" b="1" dirty="0">
                <a:solidFill>
                  <a:schemeClr val="bg1"/>
                </a:solidFill>
                <a:latin typeface="Gill Sans MT" charset="0"/>
                <a:ea typeface="Gill Sans MT" charset="0"/>
                <a:cs typeface="Gill Sans MT" charset="0"/>
              </a:rPr>
              <a:t>Top CCC articles lists</a:t>
            </a:r>
          </a:p>
          <a:p>
            <a:pPr algn="just"/>
            <a:endParaRPr lang="en-US" sz="2800" dirty="0">
              <a:solidFill>
                <a:schemeClr val="bg1"/>
              </a:solidFill>
              <a:latin typeface="Gill Sans MT" charset="0"/>
              <a:ea typeface="Gill Sans MT" charset="0"/>
              <a:cs typeface="Gill Sans MT" charset="0"/>
            </a:endParaRPr>
          </a:p>
          <a:p>
            <a:pPr algn="just"/>
            <a:r>
              <a:rPr lang="en-US" sz="2800" dirty="0">
                <a:solidFill>
                  <a:schemeClr val="bg1"/>
                </a:solidFill>
                <a:latin typeface="Gill Sans MT" charset="0"/>
                <a:ea typeface="Gill Sans MT" charset="0"/>
                <a:cs typeface="Gill Sans MT" charset="0"/>
              </a:rPr>
              <a:t>From each language, those articles from their cultural context which are more relevant according to specific features:</a:t>
            </a:r>
          </a:p>
          <a:p>
            <a:pPr algn="just"/>
            <a:endParaRPr lang="en-US" sz="2800" dirty="0">
              <a:solidFill>
                <a:schemeClr val="bg1"/>
              </a:solidFill>
              <a:latin typeface="Gill Sans MT" charset="0"/>
              <a:ea typeface="Gill Sans MT" charset="0"/>
              <a:cs typeface="Gill Sans MT" charset="0"/>
            </a:endParaRPr>
          </a:p>
          <a:p>
            <a:pPr marL="457200" indent="-457200" algn="just">
              <a:buFont typeface="Arial" panose="020B0604020202020204" pitchFamily="34" charset="0"/>
              <a:buChar char="•"/>
            </a:pPr>
            <a:r>
              <a:rPr lang="en-US" sz="2400" dirty="0">
                <a:solidFill>
                  <a:schemeClr val="bg1"/>
                </a:solidFill>
                <a:latin typeface="Gill Sans MT" charset="0"/>
                <a:ea typeface="Gill Sans MT" charset="0"/>
                <a:cs typeface="Gill Sans MT" charset="0"/>
              </a:rPr>
              <a:t>List = [editors, featured, geolocated, keywords, women, men, </a:t>
            </a:r>
            <a:r>
              <a:rPr lang="en-US" sz="2400" dirty="0" err="1">
                <a:solidFill>
                  <a:schemeClr val="bg1"/>
                </a:solidFill>
                <a:latin typeface="Gill Sans MT" charset="0"/>
                <a:ea typeface="Gill Sans MT" charset="0"/>
                <a:cs typeface="Gill Sans MT" charset="0"/>
              </a:rPr>
              <a:t>created_first_three_years</a:t>
            </a:r>
            <a:r>
              <a:rPr lang="en-US" sz="2400" dirty="0">
                <a:solidFill>
                  <a:schemeClr val="bg1"/>
                </a:solidFill>
                <a:latin typeface="Gill Sans MT" charset="0"/>
                <a:ea typeface="Gill Sans MT" charset="0"/>
                <a:cs typeface="Gill Sans MT" charset="0"/>
              </a:rPr>
              <a:t>, </a:t>
            </a:r>
            <a:r>
              <a:rPr lang="en-US" sz="2400" dirty="0" err="1">
                <a:solidFill>
                  <a:schemeClr val="bg1"/>
                </a:solidFill>
                <a:latin typeface="Gill Sans MT" charset="0"/>
                <a:ea typeface="Gill Sans MT" charset="0"/>
                <a:cs typeface="Gill Sans MT" charset="0"/>
              </a:rPr>
              <a:t>created_last_year</a:t>
            </a:r>
            <a:r>
              <a:rPr lang="en-US" sz="2400" dirty="0">
                <a:solidFill>
                  <a:schemeClr val="bg1"/>
                </a:solidFill>
                <a:latin typeface="Gill Sans MT" charset="0"/>
                <a:ea typeface="Gill Sans MT" charset="0"/>
                <a:cs typeface="Gill Sans MT" charset="0"/>
              </a:rPr>
              <a:t>, pageviews, discussions]</a:t>
            </a:r>
          </a:p>
          <a:p>
            <a:pPr marL="457200" indent="-457200" algn="just">
              <a:buFont typeface="Arial" panose="020B0604020202020204" pitchFamily="34" charset="0"/>
              <a:buChar char="•"/>
            </a:pPr>
            <a:r>
              <a:rPr lang="en-US" sz="2400" dirty="0" err="1">
                <a:solidFill>
                  <a:schemeClr val="bg1"/>
                </a:solidFill>
                <a:latin typeface="Gill Sans MT" charset="0"/>
                <a:ea typeface="Gill Sans MT" charset="0"/>
                <a:cs typeface="Gill Sans MT" charset="0"/>
              </a:rPr>
              <a:t>Country_origin</a:t>
            </a:r>
            <a:r>
              <a:rPr lang="en-US" sz="2400" dirty="0">
                <a:solidFill>
                  <a:schemeClr val="bg1"/>
                </a:solidFill>
                <a:latin typeface="Gill Sans MT" charset="0"/>
                <a:ea typeface="Gill Sans MT" charset="0"/>
                <a:cs typeface="Gill Sans MT" charset="0"/>
              </a:rPr>
              <a:t> (optional) = ISO3166 code</a:t>
            </a:r>
          </a:p>
          <a:p>
            <a:pPr marL="457200" indent="-457200" algn="just">
              <a:buFont typeface="Arial" panose="020B0604020202020204" pitchFamily="34" charset="0"/>
              <a:buChar char="•"/>
            </a:pPr>
            <a:r>
              <a:rPr lang="en-US" sz="2400" dirty="0" err="1">
                <a:solidFill>
                  <a:schemeClr val="bg1"/>
                </a:solidFill>
                <a:latin typeface="Gill Sans MT" charset="0"/>
                <a:ea typeface="Gill Sans MT" charset="0"/>
                <a:cs typeface="Gill Sans MT" charset="0"/>
              </a:rPr>
              <a:t>Lang_origin</a:t>
            </a:r>
            <a:r>
              <a:rPr lang="en-US" sz="2400" dirty="0">
                <a:solidFill>
                  <a:schemeClr val="bg1"/>
                </a:solidFill>
                <a:latin typeface="Gill Sans MT" charset="0"/>
                <a:ea typeface="Gill Sans MT" charset="0"/>
                <a:cs typeface="Gill Sans MT" charset="0"/>
              </a:rPr>
              <a:t> = </a:t>
            </a:r>
            <a:r>
              <a:rPr lang="en-US" sz="2400" dirty="0" err="1">
                <a:solidFill>
                  <a:schemeClr val="bg1"/>
                </a:solidFill>
                <a:latin typeface="Gill Sans MT" charset="0"/>
                <a:ea typeface="Gill Sans MT" charset="0"/>
                <a:cs typeface="Gill Sans MT" charset="0"/>
              </a:rPr>
              <a:t>wikicode</a:t>
            </a:r>
            <a:endParaRPr lang="en-US" sz="2400" dirty="0">
              <a:solidFill>
                <a:schemeClr val="bg1"/>
              </a:solidFill>
              <a:latin typeface="Gill Sans MT" charset="0"/>
              <a:ea typeface="Gill Sans MT" charset="0"/>
              <a:cs typeface="Gill Sans MT" charset="0"/>
            </a:endParaRPr>
          </a:p>
          <a:p>
            <a:pPr marL="457200" indent="-457200" algn="just">
              <a:buFont typeface="Arial" panose="020B0604020202020204" pitchFamily="34" charset="0"/>
              <a:buChar char="•"/>
            </a:pPr>
            <a:r>
              <a:rPr lang="en-US" sz="2400" dirty="0" err="1">
                <a:solidFill>
                  <a:schemeClr val="bg1"/>
                </a:solidFill>
                <a:latin typeface="Gill Sans MT" charset="0"/>
                <a:ea typeface="Gill Sans MT" charset="0"/>
                <a:cs typeface="Gill Sans MT" charset="0"/>
              </a:rPr>
              <a:t>Lang_target</a:t>
            </a:r>
            <a:r>
              <a:rPr lang="en-US" sz="2400" dirty="0">
                <a:solidFill>
                  <a:schemeClr val="bg1"/>
                </a:solidFill>
                <a:latin typeface="Gill Sans MT" charset="0"/>
                <a:ea typeface="Gill Sans MT" charset="0"/>
                <a:cs typeface="Gill Sans MT" charset="0"/>
              </a:rPr>
              <a:t> = </a:t>
            </a:r>
            <a:r>
              <a:rPr lang="en-US" sz="2400" dirty="0" err="1">
                <a:solidFill>
                  <a:schemeClr val="bg1"/>
                </a:solidFill>
                <a:latin typeface="Gill Sans MT" charset="0"/>
                <a:ea typeface="Gill Sans MT" charset="0"/>
                <a:cs typeface="Gill Sans MT" charset="0"/>
              </a:rPr>
              <a:t>wikicode</a:t>
            </a:r>
            <a:endParaRPr lang="en-US" sz="2400" dirty="0">
              <a:solidFill>
                <a:schemeClr val="bg1"/>
              </a:solidFill>
              <a:latin typeface="Gill Sans MT" charset="0"/>
              <a:ea typeface="Gill Sans MT" charset="0"/>
              <a:cs typeface="Gill Sans MT" charset="0"/>
            </a:endParaRPr>
          </a:p>
        </p:txBody>
      </p:sp>
      <p:sp>
        <p:nvSpPr>
          <p:cNvPr id="3" name="Rectangle 2">
            <a:extLst>
              <a:ext uri="{FF2B5EF4-FFF2-40B4-BE49-F238E27FC236}">
                <a16:creationId xmlns:a16="http://schemas.microsoft.com/office/drawing/2014/main" id="{2940AAB8-2B5E-2240-A6A4-A05A5587817F}"/>
              </a:ext>
            </a:extLst>
          </p:cNvPr>
          <p:cNvSpPr/>
          <p:nvPr/>
        </p:nvSpPr>
        <p:spPr>
          <a:xfrm>
            <a:off x="653976" y="5635026"/>
            <a:ext cx="10758165" cy="461665"/>
          </a:xfrm>
          <a:prstGeom prst="rect">
            <a:avLst/>
          </a:prstGeom>
        </p:spPr>
        <p:txBody>
          <a:bodyPr wrap="square">
            <a:spAutoFit/>
          </a:bodyPr>
          <a:lstStyle/>
          <a:p>
            <a:pPr algn="just"/>
            <a:r>
              <a:rPr lang="en-US" sz="2400" dirty="0">
                <a:solidFill>
                  <a:schemeClr val="bg1"/>
                </a:solidFill>
                <a:latin typeface="Gill Sans MT" charset="0"/>
                <a:ea typeface="Gill Sans MT" charset="0"/>
                <a:cs typeface="Gill Sans MT" charset="0"/>
              </a:rPr>
              <a:t>http://</a:t>
            </a:r>
            <a:r>
              <a:rPr lang="en-US" sz="2400" dirty="0" err="1">
                <a:solidFill>
                  <a:schemeClr val="bg1"/>
                </a:solidFill>
                <a:latin typeface="Gill Sans MT" charset="0"/>
                <a:ea typeface="Gill Sans MT" charset="0"/>
                <a:cs typeface="Gill Sans MT" charset="0"/>
              </a:rPr>
              <a:t>wcdo.wmflabs.org</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top_ccc_articles</a:t>
            </a:r>
            <a:r>
              <a:rPr lang="en-US" sz="2400" dirty="0">
                <a:solidFill>
                  <a:schemeClr val="bg1"/>
                </a:solidFill>
                <a:latin typeface="Gill Sans MT" charset="0"/>
                <a:ea typeface="Gill Sans MT" charset="0"/>
                <a:cs typeface="Gill Sans MT" charset="0"/>
              </a:rPr>
              <a:t>/?list=</a:t>
            </a:r>
            <a:r>
              <a:rPr lang="en-US" sz="2400" dirty="0" err="1">
                <a:solidFill>
                  <a:schemeClr val="bg1"/>
                </a:solidFill>
                <a:latin typeface="Gill Sans MT" charset="0"/>
                <a:ea typeface="Gill Sans MT" charset="0"/>
                <a:cs typeface="Gill Sans MT" charset="0"/>
              </a:rPr>
              <a:t>men&amp;lang_origin</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pl&amp;lang_target</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uk</a:t>
            </a:r>
            <a:endParaRPr lang="en-US" sz="2400" dirty="0">
              <a:solidFill>
                <a:schemeClr val="bg1"/>
              </a:solidFill>
              <a:latin typeface="Gill Sans MT" charset="0"/>
              <a:ea typeface="Gill Sans MT" charset="0"/>
              <a:cs typeface="Gill Sans MT" charset="0"/>
            </a:endParaRPr>
          </a:p>
        </p:txBody>
      </p:sp>
    </p:spTree>
    <p:extLst>
      <p:ext uri="{BB962C8B-B14F-4D97-AF65-F5344CB8AC3E}">
        <p14:creationId xmlns:p14="http://schemas.microsoft.com/office/powerpoint/2010/main" val="40107933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7A1DC-9446-4541-824E-645E1A550733}"/>
              </a:ext>
            </a:extLst>
          </p:cNvPr>
          <p:cNvPicPr>
            <a:picLocks noChangeAspect="1"/>
          </p:cNvPicPr>
          <p:nvPr/>
        </p:nvPicPr>
        <p:blipFill>
          <a:blip r:embed="rId3"/>
          <a:stretch>
            <a:fillRect/>
          </a:stretch>
        </p:blipFill>
        <p:spPr>
          <a:xfrm>
            <a:off x="946047" y="226822"/>
            <a:ext cx="10891389" cy="6631178"/>
          </a:xfrm>
          <a:prstGeom prst="rect">
            <a:avLst/>
          </a:prstGeom>
        </p:spPr>
      </p:pic>
    </p:spTree>
    <p:extLst>
      <p:ext uri="{BB962C8B-B14F-4D97-AF65-F5344CB8AC3E}">
        <p14:creationId xmlns:p14="http://schemas.microsoft.com/office/powerpoint/2010/main" val="366258259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1F16F88-47BA-9D40-921F-57B018001871}"/>
              </a:ext>
            </a:extLst>
          </p:cNvPr>
          <p:cNvPicPr>
            <a:picLocks noChangeAspect="1"/>
          </p:cNvPicPr>
          <p:nvPr/>
        </p:nvPicPr>
        <p:blipFill>
          <a:blip r:embed="rId3"/>
          <a:stretch>
            <a:fillRect/>
          </a:stretch>
        </p:blipFill>
        <p:spPr>
          <a:xfrm>
            <a:off x="1455209" y="183154"/>
            <a:ext cx="9657292" cy="6453865"/>
          </a:xfrm>
          <a:prstGeom prst="rect">
            <a:avLst/>
          </a:prstGeom>
        </p:spPr>
      </p:pic>
      <p:cxnSp>
        <p:nvCxnSpPr>
          <p:cNvPr id="8" name="Straight Arrow Connector 7">
            <a:extLst>
              <a:ext uri="{FF2B5EF4-FFF2-40B4-BE49-F238E27FC236}">
                <a16:creationId xmlns:a16="http://schemas.microsoft.com/office/drawing/2014/main" id="{86C9B0CB-8F7F-284A-9609-68A499BC4041}"/>
              </a:ext>
            </a:extLst>
          </p:cNvPr>
          <p:cNvCxnSpPr>
            <a:cxnSpLocks/>
          </p:cNvCxnSpPr>
          <p:nvPr/>
        </p:nvCxnSpPr>
        <p:spPr>
          <a:xfrm>
            <a:off x="939800" y="6286500"/>
            <a:ext cx="609600" cy="0"/>
          </a:xfrm>
          <a:prstGeom prst="straightConnector1">
            <a:avLst/>
          </a:prstGeom>
          <a:ln w="508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27FB0CB-6A79-6A48-8905-0BC40891DC08}"/>
              </a:ext>
            </a:extLst>
          </p:cNvPr>
          <p:cNvPicPr>
            <a:picLocks noChangeAspect="1"/>
          </p:cNvPicPr>
          <p:nvPr/>
        </p:nvPicPr>
        <p:blipFill rotWithShape="1">
          <a:blip r:embed="rId3"/>
          <a:srcRect t="90185" r="73266"/>
          <a:stretch/>
        </p:blipFill>
        <p:spPr>
          <a:xfrm>
            <a:off x="5435389" y="5117132"/>
            <a:ext cx="5677112" cy="1392887"/>
          </a:xfrm>
          <a:prstGeom prst="rect">
            <a:avLst/>
          </a:prstGeom>
          <a:solidFill>
            <a:srgbClr val="000000">
              <a:shade val="95000"/>
            </a:srgbClr>
          </a:solidFill>
          <a:ln w="63500" cap="sq">
            <a:solidFill>
              <a:srgbClr val="000000"/>
            </a:solidFill>
            <a:miter lim="800000"/>
          </a:ln>
          <a:effectLst>
            <a:outerShdw blurRad="254000" dist="190500" dir="2700000" sx="1000" sy="1000" algn="bl" rotWithShape="0">
              <a:srgbClr val="000000">
                <a:alpha val="40000"/>
              </a:srgbClr>
            </a:outerShdw>
          </a:effectLst>
        </p:spPr>
      </p:pic>
      <p:pic>
        <p:nvPicPr>
          <p:cNvPr id="13" name="Picture 12">
            <a:extLst>
              <a:ext uri="{FF2B5EF4-FFF2-40B4-BE49-F238E27FC236}">
                <a16:creationId xmlns:a16="http://schemas.microsoft.com/office/drawing/2014/main" id="{28C370F7-EA9E-BA46-8BEE-7A2E6A419B78}"/>
              </a:ext>
            </a:extLst>
          </p:cNvPr>
          <p:cNvPicPr>
            <a:picLocks noChangeAspect="1"/>
          </p:cNvPicPr>
          <p:nvPr/>
        </p:nvPicPr>
        <p:blipFill>
          <a:blip r:embed="rId4"/>
          <a:stretch>
            <a:fillRect/>
          </a:stretch>
        </p:blipFill>
        <p:spPr>
          <a:xfrm>
            <a:off x="223309" y="4924427"/>
            <a:ext cx="1130300" cy="1250101"/>
          </a:xfrm>
          <a:prstGeom prst="rect">
            <a:avLst/>
          </a:prstGeom>
        </p:spPr>
      </p:pic>
    </p:spTree>
    <p:extLst>
      <p:ext uri="{BB962C8B-B14F-4D97-AF65-F5344CB8AC3E}">
        <p14:creationId xmlns:p14="http://schemas.microsoft.com/office/powerpoint/2010/main" val="8898261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653977" y="1036645"/>
            <a:ext cx="10758164" cy="4031873"/>
          </a:xfrm>
          <a:prstGeom prst="rect">
            <a:avLst/>
          </a:prstGeom>
        </p:spPr>
        <p:txBody>
          <a:bodyPr wrap="square">
            <a:spAutoFit/>
          </a:bodyPr>
          <a:lstStyle/>
          <a:p>
            <a:pPr algn="just"/>
            <a:r>
              <a:rPr lang="en-US" sz="3200" b="1" dirty="0">
                <a:solidFill>
                  <a:schemeClr val="accent2"/>
                </a:solidFill>
                <a:latin typeface="Gill Sans MT" charset="0"/>
                <a:ea typeface="Gill Sans MT" charset="0"/>
                <a:cs typeface="Gill Sans MT" charset="0"/>
              </a:rPr>
              <a:t>Why was there such interference?</a:t>
            </a:r>
          </a:p>
          <a:p>
            <a:pPr algn="just"/>
            <a:endParaRPr lang="en-US" sz="3200" b="1" dirty="0">
              <a:solidFill>
                <a:schemeClr val="accent2"/>
              </a:solidFill>
              <a:latin typeface="Gill Sans MT" charset="0"/>
              <a:ea typeface="Gill Sans MT" charset="0"/>
              <a:cs typeface="Gill Sans MT" charset="0"/>
            </a:endParaRPr>
          </a:p>
          <a:p>
            <a:pPr algn="just"/>
            <a:endParaRPr lang="en-US" sz="3200" b="1" dirty="0">
              <a:solidFill>
                <a:schemeClr val="accent2"/>
              </a:solidFill>
              <a:latin typeface="Gill Sans MT" charset="0"/>
              <a:ea typeface="Gill Sans MT" charset="0"/>
              <a:cs typeface="Gill Sans MT" charset="0"/>
            </a:endParaRPr>
          </a:p>
          <a:p>
            <a:pPr algn="just"/>
            <a:endParaRPr lang="en-US" sz="3200" b="1" dirty="0">
              <a:solidFill>
                <a:schemeClr val="accent2"/>
              </a:solidFill>
              <a:latin typeface="Gill Sans MT" charset="0"/>
              <a:ea typeface="Gill Sans MT" charset="0"/>
              <a:cs typeface="Gill Sans MT" charset="0"/>
            </a:endParaRPr>
          </a:p>
          <a:p>
            <a:pPr algn="just"/>
            <a:endParaRPr lang="en-US" sz="3200" b="1" dirty="0">
              <a:solidFill>
                <a:schemeClr val="accent2"/>
              </a:solidFill>
              <a:latin typeface="Gill Sans MT" charset="0"/>
              <a:ea typeface="Gill Sans MT" charset="0"/>
              <a:cs typeface="Gill Sans MT" charset="0"/>
            </a:endParaRPr>
          </a:p>
          <a:p>
            <a:pPr algn="just"/>
            <a:endParaRPr lang="en-US" sz="3200" b="1" dirty="0">
              <a:solidFill>
                <a:schemeClr val="accent2"/>
              </a:solidFill>
              <a:latin typeface="Gill Sans MT" charset="0"/>
              <a:ea typeface="Gill Sans MT" charset="0"/>
              <a:cs typeface="Gill Sans MT" charset="0"/>
            </a:endParaRPr>
          </a:p>
          <a:p>
            <a:pPr algn="just"/>
            <a:endParaRPr lang="en-US" sz="3200" b="1" dirty="0">
              <a:solidFill>
                <a:schemeClr val="accent2"/>
              </a:solidFill>
              <a:latin typeface="Gill Sans MT" charset="0"/>
              <a:ea typeface="Gill Sans MT" charset="0"/>
              <a:cs typeface="Gill Sans MT" charset="0"/>
            </a:endParaRPr>
          </a:p>
          <a:p>
            <a:pPr algn="just"/>
            <a:r>
              <a:rPr lang="en-US" sz="3200" b="1" dirty="0">
                <a:solidFill>
                  <a:schemeClr val="accent2"/>
                </a:solidFill>
                <a:latin typeface="Gill Sans MT" charset="0"/>
                <a:ea typeface="Gill Sans MT" charset="0"/>
                <a:cs typeface="Gill Sans MT" charset="0"/>
              </a:rPr>
              <a:t>	</a:t>
            </a:r>
            <a:r>
              <a:rPr lang="en-US" sz="3200" b="1" dirty="0">
                <a:solidFill>
                  <a:schemeClr val="bg1"/>
                </a:solidFill>
                <a:latin typeface="Gill Sans MT" charset="0"/>
                <a:ea typeface="Gill Sans MT" charset="0"/>
                <a:cs typeface="Gill Sans MT" charset="0"/>
              </a:rPr>
              <a:t>Let me explain you the whole story about CCC…</a:t>
            </a:r>
          </a:p>
        </p:txBody>
      </p:sp>
    </p:spTree>
    <p:extLst>
      <p:ext uri="{BB962C8B-B14F-4D97-AF65-F5344CB8AC3E}">
        <p14:creationId xmlns:p14="http://schemas.microsoft.com/office/powerpoint/2010/main" val="2585317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896461" y="4363022"/>
            <a:ext cx="10463135" cy="2339102"/>
          </a:xfrm>
          <a:prstGeom prst="rect">
            <a:avLst/>
          </a:prstGeom>
        </p:spPr>
        <p:txBody>
          <a:bodyPr wrap="square">
            <a:spAutoFit/>
          </a:bodyPr>
          <a:lstStyle/>
          <a:p>
            <a:pPr algn="just"/>
            <a:r>
              <a:rPr lang="en-US" sz="2600" b="1" dirty="0">
                <a:solidFill>
                  <a:schemeClr val="bg1"/>
                </a:solidFill>
                <a:latin typeface="Gill Sans MT" charset="0"/>
                <a:ea typeface="Gill Sans MT" charset="0"/>
                <a:cs typeface="Gill Sans MT" charset="0"/>
              </a:rPr>
              <a:t>In this research:</a:t>
            </a:r>
          </a:p>
          <a:p>
            <a:pPr algn="just"/>
            <a:r>
              <a:rPr lang="en-US" sz="2400" dirty="0">
                <a:solidFill>
                  <a:schemeClr val="bg1"/>
                </a:solidFill>
                <a:latin typeface="Gill Sans MT" charset="0"/>
                <a:ea typeface="Gill Sans MT" charset="0"/>
                <a:cs typeface="Gill Sans MT" charset="0"/>
              </a:rPr>
              <a:t>We select the </a:t>
            </a:r>
            <a:r>
              <a:rPr lang="en-US" sz="2400" b="1" dirty="0">
                <a:solidFill>
                  <a:schemeClr val="accent1"/>
                </a:solidFill>
                <a:latin typeface="Gill Sans MT" charset="0"/>
                <a:ea typeface="Gill Sans MT" charset="0"/>
                <a:cs typeface="Gill Sans MT" charset="0"/>
              </a:rPr>
              <a:t>Cultural Context Content (CCC)</a:t>
            </a:r>
            <a:r>
              <a:rPr lang="en-US" sz="2400" dirty="0">
                <a:solidFill>
                  <a:schemeClr val="bg1"/>
                </a:solidFill>
                <a:latin typeface="Gill Sans MT" charset="0"/>
                <a:ea typeface="Gill Sans MT" charset="0"/>
                <a:cs typeface="Gill Sans MT" charset="0"/>
              </a:rPr>
              <a:t>, i.e. the articles related to the editors’ cultural contexts in each language edition (traditions, language, politics, agriculture, biographies, places, events, etcetera). </a:t>
            </a:r>
          </a:p>
          <a:p>
            <a:pPr algn="just"/>
            <a:r>
              <a:rPr lang="en-US" sz="2400" dirty="0">
                <a:solidFill>
                  <a:schemeClr val="bg1"/>
                </a:solidFill>
                <a:latin typeface="Gill Sans MT" charset="0"/>
                <a:ea typeface="Gill Sans MT" charset="0"/>
                <a:cs typeface="Gill Sans MT" charset="0"/>
              </a:rPr>
              <a:t>This means associating each language to the territories where it is spoken officially or where is native, and then, collecting articles that relate to each territory.</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112" y="307675"/>
            <a:ext cx="2093168" cy="150410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7440" y="460075"/>
            <a:ext cx="2093168" cy="1504103"/>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9840" y="612475"/>
            <a:ext cx="2093168" cy="1504103"/>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240" y="764875"/>
            <a:ext cx="2093168" cy="150410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8180" y="257645"/>
            <a:ext cx="2299849" cy="1678908"/>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0580" y="410045"/>
            <a:ext cx="2299849" cy="1678908"/>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2980" y="562445"/>
            <a:ext cx="2299849" cy="1678908"/>
          </a:xfrm>
          <a:prstGeom prst="rect">
            <a:avLst/>
          </a:prstGeom>
        </p:spPr>
      </p:pic>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5380" y="654438"/>
            <a:ext cx="2299849" cy="1678908"/>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4640" y="856868"/>
            <a:ext cx="2093168" cy="1504103"/>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51985" y="257645"/>
            <a:ext cx="2231071" cy="1639766"/>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385" y="410045"/>
            <a:ext cx="2231071" cy="1639766"/>
          </a:xfrm>
          <a:prstGeom prst="rect">
            <a:avLst/>
          </a:prstGeom>
        </p:spPr>
      </p:pic>
      <p:pic>
        <p:nvPicPr>
          <p:cNvPr id="20" name="Picture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6785" y="562445"/>
            <a:ext cx="2231071" cy="1639766"/>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0742" y="701219"/>
            <a:ext cx="2231071" cy="1639766"/>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7780" y="806838"/>
            <a:ext cx="2299849" cy="1678908"/>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3241" y="241152"/>
            <a:ext cx="2309142" cy="1632672"/>
          </a:xfrm>
          <a:prstGeom prst="rect">
            <a:avLst/>
          </a:prstGeom>
        </p:spPr>
      </p:pic>
      <p:pic>
        <p:nvPicPr>
          <p:cNvPr id="26" name="Picture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65641" y="393552"/>
            <a:ext cx="2309142" cy="1632672"/>
          </a:xfrm>
          <a:prstGeom prst="rect">
            <a:avLst/>
          </a:prstGeom>
        </p:spPr>
      </p:pic>
      <p:pic>
        <p:nvPicPr>
          <p:cNvPr id="27" name="Pictur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8041" y="545952"/>
            <a:ext cx="2309142" cy="1632672"/>
          </a:xfrm>
          <a:prstGeom prst="rect">
            <a:avLst/>
          </a:prstGeom>
        </p:spPr>
      </p:pic>
      <p:pic>
        <p:nvPicPr>
          <p:cNvPr id="28" name="Picture 2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7983" y="637945"/>
            <a:ext cx="2309142" cy="1632672"/>
          </a:xfrm>
          <a:prstGeom prst="rect">
            <a:avLst/>
          </a:prstGeom>
        </p:spPr>
      </p:pic>
      <p:pic>
        <p:nvPicPr>
          <p:cNvPr id="29" name="Picture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75976" y="852329"/>
            <a:ext cx="2309142" cy="1632672"/>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1614" y="845235"/>
            <a:ext cx="2231071" cy="1639766"/>
          </a:xfrm>
          <a:prstGeom prst="rect">
            <a:avLst/>
          </a:prstGeom>
        </p:spPr>
      </p:pic>
      <p:pic>
        <p:nvPicPr>
          <p:cNvPr id="30" name="Pictur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99152" y="2017966"/>
            <a:ext cx="2308137" cy="1652582"/>
          </a:xfrm>
          <a:prstGeom prst="rect">
            <a:avLst/>
          </a:prstGeom>
        </p:spPr>
      </p:pic>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1552" y="2170366"/>
            <a:ext cx="2308137" cy="1652582"/>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03952" y="2322766"/>
            <a:ext cx="2308137" cy="1652582"/>
          </a:xfrm>
          <a:prstGeom prst="rect">
            <a:avLst/>
          </a:prstGeom>
        </p:spPr>
      </p:pic>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7243" y="2475166"/>
            <a:ext cx="2308137" cy="1652582"/>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43574" y="1996096"/>
            <a:ext cx="2310597" cy="1656965"/>
          </a:xfrm>
          <a:prstGeom prst="rect">
            <a:avLst/>
          </a:prstGeom>
        </p:spPr>
      </p:pic>
      <p:pic>
        <p:nvPicPr>
          <p:cNvPr id="37" name="Picture 3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995974" y="2148496"/>
            <a:ext cx="2310597" cy="1656965"/>
          </a:xfrm>
          <a:prstGeom prst="rect">
            <a:avLst/>
          </a:prstGeom>
        </p:spPr>
      </p:pic>
      <p:pic>
        <p:nvPicPr>
          <p:cNvPr id="38" name="Picture 3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48374" y="2300896"/>
            <a:ext cx="2310597" cy="1656965"/>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00774" y="2453296"/>
            <a:ext cx="2310597" cy="1656965"/>
          </a:xfrm>
          <a:prstGeom prst="rect">
            <a:avLst/>
          </a:prstGeom>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9643" y="2557009"/>
            <a:ext cx="2308137" cy="1652582"/>
          </a:xfrm>
          <a:prstGeom prst="rect">
            <a:avLst/>
          </a:prstGeom>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87557" y="2032541"/>
            <a:ext cx="2422806" cy="1730301"/>
          </a:xfrm>
          <a:prstGeom prst="rect">
            <a:avLst/>
          </a:prstGeom>
        </p:spPr>
      </p:pic>
      <p:pic>
        <p:nvPicPr>
          <p:cNvPr id="44" name="Picture 4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9957" y="2184941"/>
            <a:ext cx="2422806" cy="1730301"/>
          </a:xfrm>
          <a:prstGeom prst="rect">
            <a:avLst/>
          </a:prstGeom>
        </p:spPr>
      </p:pic>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2357" y="2337341"/>
            <a:ext cx="2422806" cy="1730301"/>
          </a:xfrm>
          <a:prstGeom prst="rect">
            <a:avLst/>
          </a:prstGeom>
        </p:spPr>
      </p:pic>
      <p:pic>
        <p:nvPicPr>
          <p:cNvPr id="46" name="Pictur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19605" y="2489741"/>
            <a:ext cx="2422806" cy="1730301"/>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3174" y="2605696"/>
            <a:ext cx="2310597" cy="1656965"/>
          </a:xfrm>
          <a:prstGeom prst="rect">
            <a:avLst/>
          </a:prstGeom>
        </p:spPr>
      </p:pic>
      <p:pic>
        <p:nvPicPr>
          <p:cNvPr id="48" name="Picture 4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08168" y="1995730"/>
            <a:ext cx="2149194" cy="1548435"/>
          </a:xfrm>
          <a:prstGeom prst="rect">
            <a:avLst/>
          </a:prstGeom>
        </p:spPr>
      </p:pic>
      <p:pic>
        <p:nvPicPr>
          <p:cNvPr id="49" name="Picture 4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60568" y="2148130"/>
            <a:ext cx="2149194" cy="1548435"/>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12968" y="2300530"/>
            <a:ext cx="2149194" cy="1548435"/>
          </a:xfrm>
          <a:prstGeom prst="rect">
            <a:avLst/>
          </a:prstGeom>
        </p:spPr>
      </p:pic>
      <p:pic>
        <p:nvPicPr>
          <p:cNvPr id="51" name="Picture 5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65368" y="2448735"/>
            <a:ext cx="2149194" cy="1548435"/>
          </a:xfrm>
          <a:prstGeom prst="rect">
            <a:avLst/>
          </a:prstGeom>
        </p:spPr>
      </p:pic>
      <p:pic>
        <p:nvPicPr>
          <p:cNvPr id="52" name="Picture 5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93753" y="2629018"/>
            <a:ext cx="2149194" cy="1630411"/>
          </a:xfrm>
          <a:prstGeom prst="rect">
            <a:avLst/>
          </a:prstGeom>
        </p:spPr>
      </p:pic>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63621" y="2557010"/>
            <a:ext cx="2422806" cy="1666151"/>
          </a:xfrm>
          <a:prstGeom prst="rect">
            <a:avLst/>
          </a:prstGeom>
        </p:spPr>
      </p:pic>
    </p:spTree>
    <p:extLst>
      <p:ext uri="{BB962C8B-B14F-4D97-AF65-F5344CB8AC3E}">
        <p14:creationId xmlns:p14="http://schemas.microsoft.com/office/powerpoint/2010/main" val="511042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524656" y="480242"/>
            <a:ext cx="10987790" cy="892552"/>
          </a:xfrm>
          <a:prstGeom prst="rect">
            <a:avLst/>
          </a:prstGeom>
        </p:spPr>
        <p:txBody>
          <a:bodyPr wrap="square">
            <a:spAutoFit/>
          </a:bodyPr>
          <a:lstStyle/>
          <a:p>
            <a:pPr algn="just"/>
            <a:r>
              <a:rPr lang="en-US" sz="2800" b="1" dirty="0">
                <a:solidFill>
                  <a:srgbClr val="0070C0"/>
                </a:solidFill>
                <a:latin typeface="Gill Sans MT" charset="0"/>
                <a:ea typeface="Gill Sans MT" charset="0"/>
                <a:cs typeface="Gill Sans MT" charset="0"/>
              </a:rPr>
              <a:t>3. Methodology</a:t>
            </a:r>
          </a:p>
          <a:p>
            <a:pPr algn="just"/>
            <a:endParaRPr lang="en-US" sz="2400" dirty="0">
              <a:solidFill>
                <a:srgbClr val="0070C0"/>
              </a:solidFill>
              <a:latin typeface="Gill Sans MT" charset="0"/>
              <a:ea typeface="Gill Sans MT" charset="0"/>
              <a:cs typeface="Gill Sans MT" charset="0"/>
            </a:endParaRPr>
          </a:p>
        </p:txBody>
      </p:sp>
      <p:sp>
        <p:nvSpPr>
          <p:cNvPr id="4" name="Rectangle 3">
            <a:extLst>
              <a:ext uri="{FF2B5EF4-FFF2-40B4-BE49-F238E27FC236}">
                <a16:creationId xmlns:a16="http://schemas.microsoft.com/office/drawing/2014/main" id="{EFD781A1-25A6-524E-B7B4-3DE802216BD3}"/>
              </a:ext>
            </a:extLst>
          </p:cNvPr>
          <p:cNvSpPr/>
          <p:nvPr/>
        </p:nvSpPr>
        <p:spPr>
          <a:xfrm>
            <a:off x="524656" y="1056087"/>
            <a:ext cx="10987790" cy="5324535"/>
          </a:xfrm>
          <a:prstGeom prst="rect">
            <a:avLst/>
          </a:prstGeom>
        </p:spPr>
        <p:txBody>
          <a:bodyPr wrap="square">
            <a:spAutoFit/>
          </a:bodyPr>
          <a:lstStyle/>
          <a:p>
            <a:pPr algn="just"/>
            <a:r>
              <a:rPr lang="en-US" sz="2000" b="1" dirty="0">
                <a:latin typeface="Gill Sans MT" charset="0"/>
                <a:ea typeface="Gill Sans MT" charset="0"/>
                <a:cs typeface="Gill Sans MT" charset="0"/>
              </a:rPr>
              <a:t>This requires (</a:t>
            </a:r>
            <a:r>
              <a:rPr lang="en-US" sz="2000" b="1" dirty="0" err="1">
                <a:latin typeface="Gill Sans MT" charset="0"/>
                <a:ea typeface="Gill Sans MT" charset="0"/>
                <a:cs typeface="Gill Sans MT" charset="0"/>
              </a:rPr>
              <a:t>i</a:t>
            </a:r>
            <a:r>
              <a:rPr lang="en-US" sz="2000" b="1" dirty="0">
                <a:latin typeface="Gill Sans MT" charset="0"/>
                <a:ea typeface="Gill Sans MT" charset="0"/>
                <a:cs typeface="Gill Sans MT" charset="0"/>
              </a:rPr>
              <a:t>) creating a database with </a:t>
            </a:r>
            <a:r>
              <a:rPr lang="en-US" sz="2000" b="1" dirty="0">
                <a:solidFill>
                  <a:srgbClr val="0070C0"/>
                </a:solidFill>
                <a:latin typeface="Gill Sans MT" charset="0"/>
                <a:ea typeface="Gill Sans MT" charset="0"/>
                <a:cs typeface="Gill Sans MT" charset="0"/>
              </a:rPr>
              <a:t>Language-Territories Mapping</a:t>
            </a:r>
            <a:r>
              <a:rPr lang="en-US" sz="2000" b="1" dirty="0">
                <a:latin typeface="Gill Sans MT" charset="0"/>
                <a:ea typeface="Gill Sans MT" charset="0"/>
                <a:cs typeface="Gill Sans MT" charset="0"/>
              </a:rPr>
              <a:t> and (ii) employing </a:t>
            </a:r>
            <a:r>
              <a:rPr lang="en-US" sz="2000" b="1" dirty="0">
                <a:solidFill>
                  <a:srgbClr val="0070C0"/>
                </a:solidFill>
                <a:latin typeface="Gill Sans MT" charset="0"/>
                <a:ea typeface="Gill Sans MT" charset="0"/>
                <a:cs typeface="Gill Sans MT" charset="0"/>
              </a:rPr>
              <a:t>different retrieval strategies</a:t>
            </a:r>
            <a:r>
              <a:rPr lang="en-US" sz="2000" b="1" dirty="0">
                <a:latin typeface="Gill Sans MT" charset="0"/>
                <a:ea typeface="Gill Sans MT" charset="0"/>
                <a:cs typeface="Gill Sans MT" charset="0"/>
              </a:rPr>
              <a:t> to extract content from each language edition and label it as CCC.</a:t>
            </a: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br>
              <a:rPr lang="en-US" sz="2000" b="1" dirty="0">
                <a:latin typeface="Gill Sans MT" charset="0"/>
                <a:ea typeface="Gill Sans MT" charset="0"/>
                <a:cs typeface="Gill Sans MT" charset="0"/>
              </a:rPr>
            </a:br>
            <a:r>
              <a:rPr lang="en-US" sz="2000" b="1" dirty="0">
                <a:latin typeface="Gill Sans MT" charset="0"/>
                <a:ea typeface="Gill Sans MT" charset="0"/>
                <a:cs typeface="Gill Sans MT" charset="0"/>
              </a:rPr>
              <a:t>(</a:t>
            </a:r>
            <a:r>
              <a:rPr lang="en-US" sz="2000" b="1" dirty="0" err="1">
                <a:latin typeface="Gill Sans MT" charset="0"/>
                <a:ea typeface="Gill Sans MT" charset="0"/>
                <a:cs typeface="Gill Sans MT" charset="0"/>
              </a:rPr>
              <a:t>i</a:t>
            </a:r>
            <a:r>
              <a:rPr lang="en-US" sz="2000" b="1" dirty="0">
                <a:latin typeface="Gill Sans MT" charset="0"/>
                <a:ea typeface="Gill Sans MT" charset="0"/>
                <a:cs typeface="Gill Sans MT" charset="0"/>
              </a:rPr>
              <a:t>) </a:t>
            </a:r>
            <a:r>
              <a:rPr lang="en-US" sz="2000" dirty="0">
                <a:latin typeface="Gill Sans MT" charset="0"/>
                <a:ea typeface="Gill Sans MT" charset="0"/>
                <a:cs typeface="Gill Sans MT" charset="0"/>
              </a:rPr>
              <a:t>Wikidata Language </a:t>
            </a:r>
            <a:r>
              <a:rPr lang="en-US" sz="2000" dirty="0" err="1">
                <a:latin typeface="Gill Sans MT" charset="0"/>
                <a:ea typeface="Gill Sans MT" charset="0"/>
                <a:cs typeface="Gill Sans MT" charset="0"/>
              </a:rPr>
              <a:t>Qitem</a:t>
            </a:r>
            <a:r>
              <a:rPr lang="en-US" sz="2000" dirty="0">
                <a:latin typeface="Gill Sans MT" charset="0"/>
                <a:ea typeface="Gill Sans MT" charset="0"/>
                <a:cs typeface="Gill Sans MT" charset="0"/>
              </a:rPr>
              <a:t>, Language name, Language name in Native language, the ISO 639 code, the associated territories at country level (ISO 3166 code, English name, Native language name, </a:t>
            </a:r>
            <a:r>
              <a:rPr lang="en-US" sz="2000" dirty="0" err="1">
                <a:latin typeface="Gill Sans MT" charset="0"/>
                <a:ea typeface="Gill Sans MT" charset="0"/>
                <a:cs typeface="Gill Sans MT" charset="0"/>
              </a:rPr>
              <a:t>demonym</a:t>
            </a:r>
            <a:r>
              <a:rPr lang="en-US" sz="2000" dirty="0">
                <a:latin typeface="Gill Sans MT" charset="0"/>
                <a:ea typeface="Gill Sans MT" charset="0"/>
                <a:cs typeface="Gill Sans MT" charset="0"/>
              </a:rPr>
              <a:t>, </a:t>
            </a:r>
            <a:r>
              <a:rPr lang="en-US" sz="2000" dirty="0" err="1">
                <a:latin typeface="Gill Sans MT" charset="0"/>
                <a:ea typeface="Gill Sans MT" charset="0"/>
                <a:cs typeface="Gill Sans MT" charset="0"/>
              </a:rPr>
              <a:t>Qitem</a:t>
            </a:r>
            <a:r>
              <a:rPr lang="en-US" sz="2000" dirty="0">
                <a:latin typeface="Gill Sans MT" charset="0"/>
                <a:ea typeface="Gill Sans MT" charset="0"/>
                <a:cs typeface="Gill Sans MT" charset="0"/>
              </a:rPr>
              <a:t>) or at first subdivision (ISO 3166-2 code, English name, Native language name, </a:t>
            </a:r>
            <a:r>
              <a:rPr lang="en-US" sz="2000" dirty="0" err="1">
                <a:latin typeface="Gill Sans MT" charset="0"/>
                <a:ea typeface="Gill Sans MT" charset="0"/>
                <a:cs typeface="Gill Sans MT" charset="0"/>
              </a:rPr>
              <a:t>demonym</a:t>
            </a:r>
            <a:r>
              <a:rPr lang="en-US" sz="2000" dirty="0">
                <a:latin typeface="Gill Sans MT" charset="0"/>
                <a:ea typeface="Gill Sans MT" charset="0"/>
                <a:cs typeface="Gill Sans MT" charset="0"/>
              </a:rPr>
              <a:t>, </a:t>
            </a:r>
            <a:r>
              <a:rPr lang="en-US" sz="2000" dirty="0" err="1">
                <a:latin typeface="Gill Sans MT" charset="0"/>
                <a:ea typeface="Gill Sans MT" charset="0"/>
                <a:cs typeface="Gill Sans MT" charset="0"/>
              </a:rPr>
              <a:t>Qitem</a:t>
            </a:r>
            <a:r>
              <a:rPr lang="en-US" sz="2000" dirty="0">
                <a:latin typeface="Gill Sans MT" charset="0"/>
                <a:ea typeface="Gill Sans MT" charset="0"/>
                <a:cs typeface="Gill Sans MT" charset="0"/>
              </a:rPr>
              <a:t>) according to the information generated by </a:t>
            </a:r>
            <a:r>
              <a:rPr lang="en-US" sz="2000" dirty="0" err="1">
                <a:latin typeface="Gill Sans MT" charset="0"/>
                <a:ea typeface="Gill Sans MT" charset="0"/>
                <a:cs typeface="Gill Sans MT" charset="0"/>
              </a:rPr>
              <a:t>Ethnologue</a:t>
            </a:r>
            <a:r>
              <a:rPr lang="en-US" sz="2000" dirty="0">
                <a:latin typeface="Gill Sans MT" charset="0"/>
                <a:ea typeface="Gill Sans MT" charset="0"/>
                <a:cs typeface="Gill Sans MT" charset="0"/>
              </a:rPr>
              <a:t>.</a:t>
            </a:r>
          </a:p>
        </p:txBody>
      </p:sp>
      <p:pic>
        <p:nvPicPr>
          <p:cNvPr id="7" name="Picture 6">
            <a:extLst>
              <a:ext uri="{FF2B5EF4-FFF2-40B4-BE49-F238E27FC236}">
                <a16:creationId xmlns:a16="http://schemas.microsoft.com/office/drawing/2014/main" id="{E5C50D78-126B-BE41-B209-ECD99377A160}"/>
              </a:ext>
            </a:extLst>
          </p:cNvPr>
          <p:cNvPicPr>
            <a:picLocks noChangeAspect="1"/>
          </p:cNvPicPr>
          <p:nvPr/>
        </p:nvPicPr>
        <p:blipFill>
          <a:blip r:embed="rId3"/>
          <a:stretch>
            <a:fillRect/>
          </a:stretch>
        </p:blipFill>
        <p:spPr>
          <a:xfrm>
            <a:off x="1668582" y="2233610"/>
            <a:ext cx="5421087" cy="2684412"/>
          </a:xfrm>
          <a:prstGeom prst="rect">
            <a:avLst/>
          </a:prstGeom>
        </p:spPr>
      </p:pic>
      <p:sp>
        <p:nvSpPr>
          <p:cNvPr id="8" name="Rectangle 7">
            <a:extLst>
              <a:ext uri="{FF2B5EF4-FFF2-40B4-BE49-F238E27FC236}">
                <a16:creationId xmlns:a16="http://schemas.microsoft.com/office/drawing/2014/main" id="{C82F113A-E1CA-2A4D-AAD3-F71C62244309}"/>
              </a:ext>
            </a:extLst>
          </p:cNvPr>
          <p:cNvSpPr/>
          <p:nvPr/>
        </p:nvSpPr>
        <p:spPr>
          <a:xfrm>
            <a:off x="7514211" y="3301163"/>
            <a:ext cx="3719847" cy="646331"/>
          </a:xfrm>
          <a:prstGeom prst="rect">
            <a:avLst/>
          </a:prstGeom>
        </p:spPr>
        <p:txBody>
          <a:bodyPr wrap="square">
            <a:spAutoFit/>
          </a:bodyPr>
          <a:lstStyle/>
          <a:p>
            <a:pPr algn="just"/>
            <a:r>
              <a:rPr lang="en-US" b="1" dirty="0">
                <a:solidFill>
                  <a:srgbClr val="0070C0"/>
                </a:solidFill>
                <a:latin typeface="Gill Sans MT" charset="0"/>
                <a:ea typeface="Gill Sans MT" charset="0"/>
                <a:cs typeface="Gill Sans MT" charset="0"/>
              </a:rPr>
              <a:t>Language Territories mapping spreadsheet with 1783 rows.</a:t>
            </a:r>
            <a:endParaRPr lang="en-GB" dirty="0">
              <a:solidFill>
                <a:srgbClr val="0070C0"/>
              </a:solidFill>
            </a:endParaRPr>
          </a:p>
        </p:txBody>
      </p:sp>
      <p:sp>
        <p:nvSpPr>
          <p:cNvPr id="2" name="Rectangle 1">
            <a:extLst>
              <a:ext uri="{FF2B5EF4-FFF2-40B4-BE49-F238E27FC236}">
                <a16:creationId xmlns:a16="http://schemas.microsoft.com/office/drawing/2014/main" id="{37956CBF-66D6-944A-A693-07EE31F8FE09}"/>
              </a:ext>
            </a:extLst>
          </p:cNvPr>
          <p:cNvSpPr/>
          <p:nvPr/>
        </p:nvSpPr>
        <p:spPr>
          <a:xfrm>
            <a:off x="524656" y="6345453"/>
            <a:ext cx="11133944" cy="369332"/>
          </a:xfrm>
          <a:prstGeom prst="rect">
            <a:avLst/>
          </a:prstGeom>
        </p:spPr>
        <p:txBody>
          <a:bodyPr wrap="square">
            <a:spAutoFit/>
          </a:bodyPr>
          <a:lstStyle/>
          <a:p>
            <a:r>
              <a:rPr lang="en-GB" dirty="0"/>
              <a:t>https://</a:t>
            </a:r>
            <a:r>
              <a:rPr lang="en-GB" dirty="0" err="1"/>
              <a:t>wcdo.wmflabs.org</a:t>
            </a:r>
            <a:r>
              <a:rPr lang="en-GB" dirty="0"/>
              <a:t>/</a:t>
            </a:r>
            <a:r>
              <a:rPr lang="en-GB" dirty="0" err="1"/>
              <a:t>language_territories_mapping</a:t>
            </a:r>
            <a:r>
              <a:rPr lang="en-GB" dirty="0"/>
              <a:t>/</a:t>
            </a:r>
          </a:p>
        </p:txBody>
      </p:sp>
      <p:sp>
        <p:nvSpPr>
          <p:cNvPr id="3" name="Rectangle 2">
            <a:extLst>
              <a:ext uri="{FF2B5EF4-FFF2-40B4-BE49-F238E27FC236}">
                <a16:creationId xmlns:a16="http://schemas.microsoft.com/office/drawing/2014/main" id="{27C803B7-5776-0B47-8428-F8118CD7498C}"/>
              </a:ext>
            </a:extLst>
          </p:cNvPr>
          <p:cNvSpPr/>
          <p:nvPr/>
        </p:nvSpPr>
        <p:spPr>
          <a:xfrm>
            <a:off x="7178789" y="565119"/>
            <a:ext cx="4390689" cy="369332"/>
          </a:xfrm>
          <a:prstGeom prst="rect">
            <a:avLst/>
          </a:prstGeom>
        </p:spPr>
        <p:txBody>
          <a:bodyPr wrap="none">
            <a:spAutoFit/>
          </a:bodyPr>
          <a:lstStyle/>
          <a:p>
            <a:r>
              <a:rPr lang="en-GB" b="1" i="1" dirty="0" err="1">
                <a:solidFill>
                  <a:srgbClr val="FF0000"/>
                </a:solidFill>
                <a:latin typeface="Gill Sans MT" panose="020B0502020104020203" pitchFamily="34" charset="77"/>
              </a:rPr>
              <a:t>ccc_setup_language_context_mapping.py</a:t>
            </a:r>
            <a:endParaRPr lang="en-GB" b="1" i="1" dirty="0">
              <a:solidFill>
                <a:srgbClr val="FF0000"/>
              </a:solidFill>
              <a:latin typeface="Gill Sans MT" panose="020B0502020104020203" pitchFamily="34" charset="77"/>
            </a:endParaRPr>
          </a:p>
        </p:txBody>
      </p:sp>
    </p:spTree>
    <p:extLst>
      <p:ext uri="{BB962C8B-B14F-4D97-AF65-F5344CB8AC3E}">
        <p14:creationId xmlns:p14="http://schemas.microsoft.com/office/powerpoint/2010/main" val="34025560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634056"/>
            <a:ext cx="10709402" cy="5632311"/>
          </a:xfrm>
          <a:prstGeom prst="rect">
            <a:avLst/>
          </a:prstGeom>
        </p:spPr>
        <p:txBody>
          <a:bodyPr wrap="square">
            <a:spAutoFit/>
          </a:bodyPr>
          <a:lstStyle/>
          <a:p>
            <a:pPr algn="just"/>
            <a:r>
              <a:rPr lang="en-US" sz="2000" b="1" dirty="0">
                <a:latin typeface="Gill Sans MT" charset="0"/>
                <a:ea typeface="Gill Sans MT" charset="0"/>
                <a:cs typeface="Gill Sans MT" charset="0"/>
              </a:rPr>
              <a:t>For example:</a:t>
            </a: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br>
              <a:rPr lang="en-US" sz="2000" b="1" dirty="0">
                <a:latin typeface="Gill Sans MT" charset="0"/>
                <a:ea typeface="Gill Sans MT" charset="0"/>
                <a:cs typeface="Gill Sans MT" charset="0"/>
              </a:rPr>
            </a:br>
            <a:r>
              <a:rPr lang="en-US" sz="2000" b="1" dirty="0">
                <a:latin typeface="Gill Sans MT" charset="0"/>
                <a:ea typeface="Gill Sans MT" charset="0"/>
                <a:cs typeface="Gill Sans MT" charset="0"/>
              </a:rPr>
              <a:t>(</a:t>
            </a:r>
            <a:r>
              <a:rPr lang="en-US" sz="2000" b="1" dirty="0" err="1">
                <a:latin typeface="Gill Sans MT" charset="0"/>
                <a:ea typeface="Gill Sans MT" charset="0"/>
                <a:cs typeface="Gill Sans MT" charset="0"/>
              </a:rPr>
              <a:t>i</a:t>
            </a:r>
            <a:r>
              <a:rPr lang="en-US" sz="2000" b="1" dirty="0">
                <a:latin typeface="Gill Sans MT" charset="0"/>
                <a:ea typeface="Gill Sans MT" charset="0"/>
                <a:cs typeface="Gill Sans MT" charset="0"/>
              </a:rPr>
              <a:t>) </a:t>
            </a:r>
            <a:r>
              <a:rPr lang="en-US" sz="2000" dirty="0">
                <a:latin typeface="Gill Sans MT" charset="0"/>
                <a:ea typeface="Gill Sans MT" charset="0"/>
                <a:cs typeface="Gill Sans MT" charset="0"/>
              </a:rPr>
              <a:t>Wikidata Language </a:t>
            </a:r>
            <a:r>
              <a:rPr lang="en-US" sz="2000" dirty="0" err="1">
                <a:latin typeface="Gill Sans MT" charset="0"/>
                <a:ea typeface="Gill Sans MT" charset="0"/>
                <a:cs typeface="Gill Sans MT" charset="0"/>
              </a:rPr>
              <a:t>Qitem</a:t>
            </a:r>
            <a:r>
              <a:rPr lang="en-US" sz="2000" dirty="0">
                <a:latin typeface="Gill Sans MT" charset="0"/>
                <a:ea typeface="Gill Sans MT" charset="0"/>
                <a:cs typeface="Gill Sans MT" charset="0"/>
              </a:rPr>
              <a:t>, Language name, Language name in Native language, the ISO 639 code, the associated territories at country level (ISO 3166 code, English name, Native language name, </a:t>
            </a:r>
            <a:r>
              <a:rPr lang="en-US" sz="2000" dirty="0" err="1">
                <a:latin typeface="Gill Sans MT" charset="0"/>
                <a:ea typeface="Gill Sans MT" charset="0"/>
                <a:cs typeface="Gill Sans MT" charset="0"/>
              </a:rPr>
              <a:t>demonym</a:t>
            </a:r>
            <a:r>
              <a:rPr lang="en-US" sz="2000" dirty="0">
                <a:latin typeface="Gill Sans MT" charset="0"/>
                <a:ea typeface="Gill Sans MT" charset="0"/>
                <a:cs typeface="Gill Sans MT" charset="0"/>
              </a:rPr>
              <a:t>, </a:t>
            </a:r>
            <a:r>
              <a:rPr lang="en-US" sz="2000" dirty="0" err="1">
                <a:latin typeface="Gill Sans MT" charset="0"/>
                <a:ea typeface="Gill Sans MT" charset="0"/>
                <a:cs typeface="Gill Sans MT" charset="0"/>
              </a:rPr>
              <a:t>Qitem</a:t>
            </a:r>
            <a:r>
              <a:rPr lang="en-US" sz="2000" dirty="0">
                <a:latin typeface="Gill Sans MT" charset="0"/>
                <a:ea typeface="Gill Sans MT" charset="0"/>
                <a:cs typeface="Gill Sans MT" charset="0"/>
              </a:rPr>
              <a:t>) or at first subdivision (ISO 3166-2 code, English name, Native language name, </a:t>
            </a:r>
            <a:r>
              <a:rPr lang="en-US" sz="2000" dirty="0" err="1">
                <a:latin typeface="Gill Sans MT" charset="0"/>
                <a:ea typeface="Gill Sans MT" charset="0"/>
                <a:cs typeface="Gill Sans MT" charset="0"/>
              </a:rPr>
              <a:t>demonym</a:t>
            </a:r>
            <a:r>
              <a:rPr lang="en-US" sz="2000" dirty="0">
                <a:latin typeface="Gill Sans MT" charset="0"/>
                <a:ea typeface="Gill Sans MT" charset="0"/>
                <a:cs typeface="Gill Sans MT" charset="0"/>
              </a:rPr>
              <a:t>, </a:t>
            </a:r>
            <a:r>
              <a:rPr lang="en-US" sz="2000" dirty="0" err="1">
                <a:latin typeface="Gill Sans MT" charset="0"/>
                <a:ea typeface="Gill Sans MT" charset="0"/>
                <a:cs typeface="Gill Sans MT" charset="0"/>
              </a:rPr>
              <a:t>Qitem</a:t>
            </a:r>
            <a:r>
              <a:rPr lang="en-US" sz="2000" dirty="0">
                <a:latin typeface="Gill Sans MT" charset="0"/>
                <a:ea typeface="Gill Sans MT" charset="0"/>
                <a:cs typeface="Gill Sans MT" charset="0"/>
              </a:rPr>
              <a:t>) according to the information generated by </a:t>
            </a:r>
            <a:r>
              <a:rPr lang="en-US" sz="2000" dirty="0" err="1">
                <a:latin typeface="Gill Sans MT" charset="0"/>
                <a:ea typeface="Gill Sans MT" charset="0"/>
                <a:cs typeface="Gill Sans MT" charset="0"/>
              </a:rPr>
              <a:t>Ethnologue</a:t>
            </a:r>
            <a:r>
              <a:rPr lang="en-US" sz="2000" dirty="0">
                <a:latin typeface="Gill Sans MT" charset="0"/>
                <a:ea typeface="Gill Sans MT" charset="0"/>
                <a:cs typeface="Gill Sans MT" charset="0"/>
              </a:rPr>
              <a:t>.</a:t>
            </a:r>
          </a:p>
        </p:txBody>
      </p:sp>
      <p:sp>
        <p:nvSpPr>
          <p:cNvPr id="2" name="Rectangle 1">
            <a:extLst>
              <a:ext uri="{FF2B5EF4-FFF2-40B4-BE49-F238E27FC236}">
                <a16:creationId xmlns:a16="http://schemas.microsoft.com/office/drawing/2014/main" id="{37956CBF-66D6-944A-A693-07EE31F8FE09}"/>
              </a:ext>
            </a:extLst>
          </p:cNvPr>
          <p:cNvSpPr/>
          <p:nvPr/>
        </p:nvSpPr>
        <p:spPr>
          <a:xfrm>
            <a:off x="524656" y="6345453"/>
            <a:ext cx="11133944" cy="369332"/>
          </a:xfrm>
          <a:prstGeom prst="rect">
            <a:avLst/>
          </a:prstGeom>
        </p:spPr>
        <p:txBody>
          <a:bodyPr wrap="square">
            <a:spAutoFit/>
          </a:bodyPr>
          <a:lstStyle/>
          <a:p>
            <a:r>
              <a:rPr lang="en-GB" dirty="0"/>
              <a:t>https://</a:t>
            </a:r>
            <a:r>
              <a:rPr lang="en-GB" dirty="0" err="1"/>
              <a:t>wcdo.wmflabs.org</a:t>
            </a:r>
            <a:r>
              <a:rPr lang="en-GB" dirty="0"/>
              <a:t>/</a:t>
            </a:r>
            <a:r>
              <a:rPr lang="en-GB" dirty="0" err="1"/>
              <a:t>language_territories_mapping</a:t>
            </a:r>
            <a:r>
              <a:rPr lang="en-GB" dirty="0"/>
              <a:t>/</a:t>
            </a:r>
          </a:p>
        </p:txBody>
      </p:sp>
      <p:pic>
        <p:nvPicPr>
          <p:cNvPr id="5" name="Picture 4">
            <a:extLst>
              <a:ext uri="{FF2B5EF4-FFF2-40B4-BE49-F238E27FC236}">
                <a16:creationId xmlns:a16="http://schemas.microsoft.com/office/drawing/2014/main" id="{990FDB3E-4671-0A41-A51D-E44DAC43F4C3}"/>
              </a:ext>
            </a:extLst>
          </p:cNvPr>
          <p:cNvPicPr>
            <a:picLocks noChangeAspect="1"/>
          </p:cNvPicPr>
          <p:nvPr/>
        </p:nvPicPr>
        <p:blipFill rotWithShape="1">
          <a:blip r:embed="rId3"/>
          <a:srcRect r="9566"/>
          <a:stretch/>
        </p:blipFill>
        <p:spPr>
          <a:xfrm>
            <a:off x="716597" y="1308588"/>
            <a:ext cx="10750062" cy="1638300"/>
          </a:xfrm>
          <a:prstGeom prst="rect">
            <a:avLst/>
          </a:prstGeom>
        </p:spPr>
      </p:pic>
      <p:sp>
        <p:nvSpPr>
          <p:cNvPr id="9" name="Rectangle 8">
            <a:extLst>
              <a:ext uri="{FF2B5EF4-FFF2-40B4-BE49-F238E27FC236}">
                <a16:creationId xmlns:a16="http://schemas.microsoft.com/office/drawing/2014/main" id="{B9317634-DA3F-9948-ABE6-F98EDA1893CC}"/>
              </a:ext>
            </a:extLst>
          </p:cNvPr>
          <p:cNvSpPr/>
          <p:nvPr/>
        </p:nvSpPr>
        <p:spPr>
          <a:xfrm>
            <a:off x="1876933" y="4276838"/>
            <a:ext cx="8031814" cy="400110"/>
          </a:xfrm>
          <a:prstGeom prst="rect">
            <a:avLst/>
          </a:prstGeom>
        </p:spPr>
        <p:txBody>
          <a:bodyPr wrap="none">
            <a:spAutoFit/>
          </a:bodyPr>
          <a:lstStyle/>
          <a:p>
            <a:r>
              <a:rPr lang="en-US" sz="2000" dirty="0">
                <a:latin typeface="Gill Sans MT" charset="0"/>
                <a:ea typeface="Gill Sans MT" charset="0"/>
                <a:cs typeface="Gill Sans MT" charset="0"/>
              </a:rPr>
              <a:t>Territories where the language is spoken as </a:t>
            </a:r>
            <a:r>
              <a:rPr lang="en-US" sz="2000" b="1" dirty="0">
                <a:latin typeface="Gill Sans MT" charset="0"/>
                <a:ea typeface="Gill Sans MT" charset="0"/>
                <a:cs typeface="Gill Sans MT" charset="0"/>
              </a:rPr>
              <a:t>native or with official status</a:t>
            </a:r>
            <a:endParaRPr lang="en-GB" sz="2000" dirty="0"/>
          </a:p>
        </p:txBody>
      </p:sp>
      <p:pic>
        <p:nvPicPr>
          <p:cNvPr id="11" name="Picture 10">
            <a:extLst>
              <a:ext uri="{FF2B5EF4-FFF2-40B4-BE49-F238E27FC236}">
                <a16:creationId xmlns:a16="http://schemas.microsoft.com/office/drawing/2014/main" id="{A8415CF3-A5BA-CF48-9B79-6B695D97472A}"/>
              </a:ext>
            </a:extLst>
          </p:cNvPr>
          <p:cNvPicPr>
            <a:picLocks noChangeAspect="1"/>
          </p:cNvPicPr>
          <p:nvPr/>
        </p:nvPicPr>
        <p:blipFill>
          <a:blip r:embed="rId4"/>
          <a:stretch>
            <a:fillRect/>
          </a:stretch>
        </p:blipFill>
        <p:spPr>
          <a:xfrm>
            <a:off x="698010" y="3145694"/>
            <a:ext cx="10655300" cy="812800"/>
          </a:xfrm>
          <a:prstGeom prst="rect">
            <a:avLst/>
          </a:prstGeom>
        </p:spPr>
      </p:pic>
    </p:spTree>
    <p:extLst>
      <p:ext uri="{BB962C8B-B14F-4D97-AF65-F5344CB8AC3E}">
        <p14:creationId xmlns:p14="http://schemas.microsoft.com/office/powerpoint/2010/main" val="21622756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880243"/>
            <a:ext cx="10987790" cy="5293757"/>
          </a:xfrm>
          <a:prstGeom prst="rect">
            <a:avLst/>
          </a:prstGeom>
        </p:spPr>
        <p:txBody>
          <a:bodyPr wrap="square">
            <a:spAutoFit/>
          </a:bodyPr>
          <a:lstStyle/>
          <a:p>
            <a:pPr algn="just"/>
            <a:r>
              <a:rPr lang="en-US" sz="2000" b="1" dirty="0">
                <a:latin typeface="Gill Sans MT" charset="0"/>
                <a:ea typeface="Gill Sans MT" charset="0"/>
                <a:cs typeface="Gill Sans MT" charset="0"/>
              </a:rPr>
              <a:t>(ii) The different retrieval strategies to extract content from each language edition and label it as CCC are the following.</a:t>
            </a: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ctr"/>
            <a:r>
              <a:rPr lang="en-US" sz="2400" b="1" dirty="0">
                <a:solidFill>
                  <a:srgbClr val="0070C0"/>
                </a:solidFill>
                <a:latin typeface="Gill Sans MT" charset="0"/>
                <a:ea typeface="Gill Sans MT" charset="0"/>
                <a:cs typeface="Gill Sans MT" charset="0"/>
              </a:rPr>
              <a:t>We create a database as rich as possible. </a:t>
            </a:r>
          </a:p>
        </p:txBody>
      </p:sp>
      <p:sp>
        <p:nvSpPr>
          <p:cNvPr id="2" name="Rectangle 1">
            <a:extLst>
              <a:ext uri="{FF2B5EF4-FFF2-40B4-BE49-F238E27FC236}">
                <a16:creationId xmlns:a16="http://schemas.microsoft.com/office/drawing/2014/main" id="{975925F5-1268-234E-BB26-C7F1AB8C4AD8}"/>
              </a:ext>
            </a:extLst>
          </p:cNvPr>
          <p:cNvSpPr/>
          <p:nvPr/>
        </p:nvSpPr>
        <p:spPr>
          <a:xfrm>
            <a:off x="524656" y="1909486"/>
            <a:ext cx="6503880" cy="3477875"/>
          </a:xfrm>
          <a:prstGeom prst="rect">
            <a:avLst/>
          </a:prstGeom>
        </p:spPr>
        <p:txBody>
          <a:bodyPr wrap="square">
            <a:spAutoFit/>
          </a:bodyPr>
          <a:lstStyle/>
          <a:p>
            <a:pPr algn="just"/>
            <a:r>
              <a:rPr lang="en-US" sz="2000" b="1" u="sng" dirty="0">
                <a:latin typeface="Gill Sans MT" charset="0"/>
                <a:ea typeface="Gill Sans MT" charset="0"/>
                <a:cs typeface="Gill Sans MT" charset="0"/>
              </a:rPr>
              <a:t>Wikipedia articles </a:t>
            </a:r>
            <a:r>
              <a:rPr lang="en-US" sz="2000" b="1" dirty="0">
                <a:latin typeface="Gill Sans MT" charset="0"/>
                <a:ea typeface="Gill Sans MT" charset="0"/>
                <a:cs typeface="Gill Sans MT" charset="0"/>
              </a:rPr>
              <a:t>with characteristics such as:</a:t>
            </a:r>
          </a:p>
          <a:p>
            <a:pPr marL="342900" indent="-342900" algn="just">
              <a:buFont typeface="+mj-lt"/>
              <a:buAutoNum type="arabicPeriod"/>
            </a:pPr>
            <a:r>
              <a:rPr lang="en-US" sz="2000" b="1" dirty="0">
                <a:latin typeface="Gill Sans MT" charset="0"/>
                <a:ea typeface="Gill Sans MT" charset="0"/>
                <a:cs typeface="Gill Sans MT" charset="0"/>
              </a:rPr>
              <a:t>Geolocation coordinates</a:t>
            </a:r>
          </a:p>
          <a:p>
            <a:pPr marL="342900" indent="-342900" algn="just">
              <a:buFont typeface="+mj-lt"/>
              <a:buAutoNum type="arabicPeriod"/>
            </a:pPr>
            <a:r>
              <a:rPr lang="en-US" sz="2000" b="1" dirty="0">
                <a:latin typeface="Gill Sans MT" charset="0"/>
                <a:ea typeface="Gill Sans MT" charset="0"/>
                <a:cs typeface="Gill Sans MT" charset="0"/>
              </a:rPr>
              <a:t>Specific keywords on their titles (language name, territory name, and demonym).</a:t>
            </a:r>
          </a:p>
          <a:p>
            <a:pPr marL="342900" indent="-342900" algn="just">
              <a:buFont typeface="+mj-lt"/>
              <a:buAutoNum type="arabicPeriod"/>
            </a:pPr>
            <a:r>
              <a:rPr lang="en-US" sz="2000" b="1" dirty="0">
                <a:latin typeface="Gill Sans MT" charset="0"/>
                <a:ea typeface="Gill Sans MT" charset="0"/>
                <a:cs typeface="Gill Sans MT" charset="0"/>
              </a:rPr>
              <a:t>Contained in categories with keywords on their titles or in categories contained by these (in an iterative category graph crawling).</a:t>
            </a:r>
          </a:p>
          <a:p>
            <a:pPr marL="342900" indent="-342900" algn="just">
              <a:buFont typeface="Arial" panose="020B0604020202020204" pitchFamily="34" charset="0"/>
              <a:buChar char="•"/>
            </a:pPr>
            <a:endParaRPr lang="en-US" sz="2000" b="1" dirty="0">
              <a:latin typeface="Gill Sans MT" charset="0"/>
              <a:ea typeface="Gill Sans MT" charset="0"/>
              <a:cs typeface="Gill Sans MT" charset="0"/>
            </a:endParaRPr>
          </a:p>
          <a:p>
            <a:pPr algn="just"/>
            <a:r>
              <a:rPr lang="en-US" sz="2000" b="1" u="sng" dirty="0">
                <a:latin typeface="Gill Sans MT" charset="0"/>
                <a:ea typeface="Gill Sans MT" charset="0"/>
                <a:cs typeface="Gill Sans MT" charset="0"/>
              </a:rPr>
              <a:t>Wikidata Items</a:t>
            </a:r>
            <a:r>
              <a:rPr lang="en-US" sz="2000" b="1" dirty="0">
                <a:latin typeface="Gill Sans MT" charset="0"/>
                <a:ea typeface="Gill Sans MT" charset="0"/>
                <a:cs typeface="Gill Sans MT" charset="0"/>
              </a:rPr>
              <a:t> that relate to groups of properties such as: Language,  Location, Country, Part of, In relation with, …</a:t>
            </a:r>
          </a:p>
        </p:txBody>
      </p:sp>
      <p:pic>
        <p:nvPicPr>
          <p:cNvPr id="5" name="Picture 4">
            <a:extLst>
              <a:ext uri="{FF2B5EF4-FFF2-40B4-BE49-F238E27FC236}">
                <a16:creationId xmlns:a16="http://schemas.microsoft.com/office/drawing/2014/main" id="{FEE3AE96-E8F4-0242-A64B-71D937D06C97}"/>
              </a:ext>
            </a:extLst>
          </p:cNvPr>
          <p:cNvPicPr>
            <a:picLocks noChangeAspect="1"/>
          </p:cNvPicPr>
          <p:nvPr/>
        </p:nvPicPr>
        <p:blipFill>
          <a:blip r:embed="rId3"/>
          <a:stretch>
            <a:fillRect/>
          </a:stretch>
        </p:blipFill>
        <p:spPr>
          <a:xfrm>
            <a:off x="8987222" y="2046133"/>
            <a:ext cx="1308100" cy="1850130"/>
          </a:xfrm>
          <a:prstGeom prst="rect">
            <a:avLst/>
          </a:prstGeom>
        </p:spPr>
      </p:pic>
      <p:sp>
        <p:nvSpPr>
          <p:cNvPr id="9" name="Rectangle 8">
            <a:extLst>
              <a:ext uri="{FF2B5EF4-FFF2-40B4-BE49-F238E27FC236}">
                <a16:creationId xmlns:a16="http://schemas.microsoft.com/office/drawing/2014/main" id="{5D30B728-03BB-F441-9254-EA40C90BFAC0}"/>
              </a:ext>
            </a:extLst>
          </p:cNvPr>
          <p:cNvSpPr/>
          <p:nvPr/>
        </p:nvSpPr>
        <p:spPr>
          <a:xfrm>
            <a:off x="8083302" y="1920512"/>
            <a:ext cx="3429144" cy="369332"/>
          </a:xfrm>
          <a:prstGeom prst="rect">
            <a:avLst/>
          </a:prstGeom>
        </p:spPr>
        <p:txBody>
          <a:bodyPr wrap="none">
            <a:spAutoFit/>
          </a:bodyPr>
          <a:lstStyle/>
          <a:p>
            <a:r>
              <a:rPr lang="en-US" b="1" dirty="0">
                <a:solidFill>
                  <a:srgbClr val="0070C0"/>
                </a:solidFill>
                <a:latin typeface="Gill Sans MT" charset="0"/>
                <a:ea typeface="Gill Sans MT" charset="0"/>
                <a:cs typeface="Gill Sans MT" charset="0"/>
              </a:rPr>
              <a:t>Wikipedia MySQL </a:t>
            </a:r>
            <a:r>
              <a:rPr lang="en-US" b="1" dirty="0" err="1">
                <a:solidFill>
                  <a:srgbClr val="0070C0"/>
                </a:solidFill>
                <a:latin typeface="Gill Sans MT" charset="0"/>
                <a:ea typeface="Gill Sans MT" charset="0"/>
                <a:cs typeface="Gill Sans MT" charset="0"/>
              </a:rPr>
              <a:t>db</a:t>
            </a:r>
            <a:r>
              <a:rPr lang="en-US" b="1" dirty="0">
                <a:solidFill>
                  <a:srgbClr val="0070C0"/>
                </a:solidFill>
                <a:latin typeface="Gill Sans MT" charset="0"/>
                <a:ea typeface="Gill Sans MT" charset="0"/>
                <a:cs typeface="Gill Sans MT" charset="0"/>
              </a:rPr>
              <a:t> Replicas</a:t>
            </a:r>
            <a:endParaRPr lang="en-GB" dirty="0">
              <a:solidFill>
                <a:srgbClr val="0070C0"/>
              </a:solidFill>
            </a:endParaRPr>
          </a:p>
        </p:txBody>
      </p:sp>
      <p:sp>
        <p:nvSpPr>
          <p:cNvPr id="13" name="Rectangle 12">
            <a:extLst>
              <a:ext uri="{FF2B5EF4-FFF2-40B4-BE49-F238E27FC236}">
                <a16:creationId xmlns:a16="http://schemas.microsoft.com/office/drawing/2014/main" id="{F3CCD195-B252-1342-AFF6-8CE2EE7F4D45}"/>
              </a:ext>
            </a:extLst>
          </p:cNvPr>
          <p:cNvSpPr/>
          <p:nvPr/>
        </p:nvSpPr>
        <p:spPr>
          <a:xfrm>
            <a:off x="8409204" y="4064655"/>
            <a:ext cx="2544286" cy="369332"/>
          </a:xfrm>
          <a:prstGeom prst="rect">
            <a:avLst/>
          </a:prstGeom>
        </p:spPr>
        <p:txBody>
          <a:bodyPr wrap="none">
            <a:spAutoFit/>
          </a:bodyPr>
          <a:lstStyle/>
          <a:p>
            <a:r>
              <a:rPr lang="en-US" b="1" dirty="0" err="1">
                <a:solidFill>
                  <a:srgbClr val="0070C0"/>
                </a:solidFill>
                <a:latin typeface="Gill Sans MT" charset="0"/>
                <a:ea typeface="Gill Sans MT" charset="0"/>
                <a:cs typeface="Gill Sans MT" charset="0"/>
              </a:rPr>
              <a:t>Wikidata</a:t>
            </a:r>
            <a:r>
              <a:rPr lang="en-US" b="1" dirty="0">
                <a:solidFill>
                  <a:srgbClr val="0070C0"/>
                </a:solidFill>
                <a:latin typeface="Gill Sans MT" charset="0"/>
                <a:ea typeface="Gill Sans MT" charset="0"/>
                <a:cs typeface="Gill Sans MT" charset="0"/>
              </a:rPr>
              <a:t> JSON dump</a:t>
            </a:r>
            <a:endParaRPr lang="en-GB" dirty="0">
              <a:solidFill>
                <a:srgbClr val="0070C0"/>
              </a:solidFill>
            </a:endParaRPr>
          </a:p>
        </p:txBody>
      </p:sp>
      <p:pic>
        <p:nvPicPr>
          <p:cNvPr id="3" name="Picture 2">
            <a:extLst>
              <a:ext uri="{FF2B5EF4-FFF2-40B4-BE49-F238E27FC236}">
                <a16:creationId xmlns:a16="http://schemas.microsoft.com/office/drawing/2014/main" id="{05FB2258-8FAC-0E46-A88F-F33A9724AC8F}"/>
              </a:ext>
            </a:extLst>
          </p:cNvPr>
          <p:cNvPicPr>
            <a:picLocks noChangeAspect="1"/>
          </p:cNvPicPr>
          <p:nvPr/>
        </p:nvPicPr>
        <p:blipFill>
          <a:blip r:embed="rId4"/>
          <a:stretch>
            <a:fillRect/>
          </a:stretch>
        </p:blipFill>
        <p:spPr>
          <a:xfrm>
            <a:off x="8684366" y="4452648"/>
            <a:ext cx="1959659" cy="776974"/>
          </a:xfrm>
          <a:prstGeom prst="rect">
            <a:avLst/>
          </a:prstGeom>
        </p:spPr>
      </p:pic>
      <p:sp>
        <p:nvSpPr>
          <p:cNvPr id="8" name="Rectangle 7">
            <a:extLst>
              <a:ext uri="{FF2B5EF4-FFF2-40B4-BE49-F238E27FC236}">
                <a16:creationId xmlns:a16="http://schemas.microsoft.com/office/drawing/2014/main" id="{EC2E7D45-E59F-654D-A2F6-70F6AA54D831}"/>
              </a:ext>
            </a:extLst>
          </p:cNvPr>
          <p:cNvSpPr/>
          <p:nvPr/>
        </p:nvSpPr>
        <p:spPr>
          <a:xfrm>
            <a:off x="524656" y="6266037"/>
            <a:ext cx="9947031" cy="369332"/>
          </a:xfrm>
          <a:prstGeom prst="rect">
            <a:avLst/>
          </a:prstGeom>
        </p:spPr>
        <p:txBody>
          <a:bodyPr wrap="square">
            <a:spAutoFit/>
          </a:bodyPr>
          <a:lstStyle/>
          <a:p>
            <a:r>
              <a:rPr lang="en-GB" dirty="0"/>
              <a:t>https://</a:t>
            </a:r>
            <a:r>
              <a:rPr lang="en-GB" dirty="0" err="1"/>
              <a:t>meta.wikimedia.org</a:t>
            </a:r>
            <a:r>
              <a:rPr lang="en-GB" dirty="0"/>
              <a:t>/wiki/</a:t>
            </a:r>
            <a:r>
              <a:rPr lang="en-GB" dirty="0" err="1"/>
              <a:t>Wikipedia_Cultural_Diversity_Observatory</a:t>
            </a:r>
            <a:r>
              <a:rPr lang="en-GB" dirty="0"/>
              <a:t>/</a:t>
            </a:r>
            <a:r>
              <a:rPr lang="en-GB" dirty="0" err="1"/>
              <a:t>Cultural_Context_Content</a:t>
            </a:r>
            <a:endParaRPr lang="en-GB" dirty="0"/>
          </a:p>
        </p:txBody>
      </p:sp>
      <p:sp>
        <p:nvSpPr>
          <p:cNvPr id="7" name="Rectangle 6">
            <a:extLst>
              <a:ext uri="{FF2B5EF4-FFF2-40B4-BE49-F238E27FC236}">
                <a16:creationId xmlns:a16="http://schemas.microsoft.com/office/drawing/2014/main" id="{6151ADA0-C8A5-D34D-BC02-6EF5CCFFA0A0}"/>
              </a:ext>
            </a:extLst>
          </p:cNvPr>
          <p:cNvSpPr/>
          <p:nvPr/>
        </p:nvSpPr>
        <p:spPr>
          <a:xfrm>
            <a:off x="9798080" y="403378"/>
            <a:ext cx="1817677" cy="369332"/>
          </a:xfrm>
          <a:prstGeom prst="rect">
            <a:avLst/>
          </a:prstGeom>
        </p:spPr>
        <p:txBody>
          <a:bodyPr wrap="none">
            <a:spAutoFit/>
          </a:bodyPr>
          <a:lstStyle/>
          <a:p>
            <a:r>
              <a:rPr lang="en-US" b="1" i="1">
                <a:solidFill>
                  <a:srgbClr val="FF0000"/>
                </a:solidFill>
                <a:latin typeface="Gill Sans MT" charset="0"/>
                <a:ea typeface="Gill Sans MT" charset="0"/>
                <a:cs typeface="Gill Sans MT" charset="0"/>
              </a:rPr>
              <a:t>ccc_selection.py</a:t>
            </a:r>
            <a:endParaRPr lang="en-GB" dirty="0"/>
          </a:p>
        </p:txBody>
      </p:sp>
    </p:spTree>
    <p:extLst>
      <p:ext uri="{BB962C8B-B14F-4D97-AF65-F5344CB8AC3E}">
        <p14:creationId xmlns:p14="http://schemas.microsoft.com/office/powerpoint/2010/main" val="13563210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3CE3CC-EEB1-6242-AA9E-64199AE22977}"/>
              </a:ext>
            </a:extLst>
          </p:cNvPr>
          <p:cNvSpPr>
            <a:spLocks noGrp="1"/>
          </p:cNvSpPr>
          <p:nvPr>
            <p:ph idx="1"/>
          </p:nvPr>
        </p:nvSpPr>
        <p:spPr>
          <a:xfrm>
            <a:off x="707572" y="1265789"/>
            <a:ext cx="11011678" cy="5135012"/>
          </a:xfrm>
        </p:spPr>
        <p:txBody>
          <a:bodyPr>
            <a:normAutofit/>
          </a:bodyPr>
          <a:lstStyle/>
          <a:p>
            <a:pPr marL="0" lvl="0" indent="0" algn="just">
              <a:lnSpc>
                <a:spcPct val="100000"/>
              </a:lnSpc>
              <a:spcBef>
                <a:spcPts val="0"/>
              </a:spcBef>
              <a:buNone/>
              <a:defRPr/>
            </a:pPr>
            <a:r>
              <a:rPr lang="en-US" sz="3600" dirty="0">
                <a:solidFill>
                  <a:schemeClr val="bg1"/>
                </a:solidFill>
              </a:rPr>
              <a:t>In 2010, I got interested in Wikipedia, especially when I realized that each language has different content.</a:t>
            </a:r>
          </a:p>
          <a:p>
            <a:pPr marL="0" lvl="0" indent="0" algn="just">
              <a:lnSpc>
                <a:spcPct val="100000"/>
              </a:lnSpc>
              <a:spcBef>
                <a:spcPts val="0"/>
              </a:spcBef>
              <a:buNone/>
              <a:defRPr/>
            </a:pPr>
            <a:endParaRPr lang="en-US" sz="3600" dirty="0">
              <a:solidFill>
                <a:schemeClr val="bg1"/>
              </a:solidFill>
            </a:endParaRPr>
          </a:p>
          <a:p>
            <a:pPr marL="0" lvl="0" indent="0" algn="just">
              <a:lnSpc>
                <a:spcPct val="100000"/>
              </a:lnSpc>
              <a:spcBef>
                <a:spcPts val="0"/>
              </a:spcBef>
              <a:buNone/>
              <a:defRPr/>
            </a:pPr>
            <a:r>
              <a:rPr lang="en-US" sz="3600" b="1" dirty="0">
                <a:solidFill>
                  <a:schemeClr val="accent2"/>
                </a:solidFill>
              </a:rPr>
              <a:t>So I decided to study it.</a:t>
            </a:r>
            <a:endParaRPr lang="en-US" b="1" dirty="0">
              <a:solidFill>
                <a:schemeClr val="accent2"/>
              </a:solidFill>
            </a:endParaRPr>
          </a:p>
          <a:p>
            <a:pPr marL="0" lvl="0" indent="0" algn="just">
              <a:lnSpc>
                <a:spcPct val="100000"/>
              </a:lnSpc>
              <a:spcBef>
                <a:spcPts val="0"/>
              </a:spcBef>
              <a:buNone/>
              <a:defRPr/>
            </a:pPr>
            <a:endParaRPr lang="en-US" dirty="0">
              <a:solidFill>
                <a:schemeClr val="bg1"/>
              </a:solidFill>
            </a:endParaRPr>
          </a:p>
          <a:p>
            <a:pPr marL="0" lvl="0" indent="0" algn="just">
              <a:lnSpc>
                <a:spcPct val="100000"/>
              </a:lnSpc>
              <a:spcBef>
                <a:spcPts val="0"/>
              </a:spcBef>
              <a:buNone/>
              <a:defRPr/>
            </a:pPr>
            <a:endParaRPr lang="en-US" dirty="0">
              <a:solidFill>
                <a:schemeClr val="bg1"/>
              </a:solidFill>
            </a:endParaRPr>
          </a:p>
          <a:p>
            <a:pPr marL="0" lvl="0" indent="0" algn="just">
              <a:lnSpc>
                <a:spcPct val="100000"/>
              </a:lnSpc>
              <a:spcBef>
                <a:spcPts val="0"/>
              </a:spcBef>
              <a:buNone/>
              <a:defRPr/>
            </a:pPr>
            <a:endParaRPr lang="en-US" dirty="0">
              <a:solidFill>
                <a:schemeClr val="bg1"/>
              </a:solidFill>
            </a:endParaRPr>
          </a:p>
        </p:txBody>
      </p:sp>
    </p:spTree>
    <p:extLst>
      <p:ext uri="{BB962C8B-B14F-4D97-AF65-F5344CB8AC3E}">
        <p14:creationId xmlns:p14="http://schemas.microsoft.com/office/powerpoint/2010/main" val="34386304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596378"/>
            <a:ext cx="10987790" cy="4647426"/>
          </a:xfrm>
          <a:prstGeom prst="rect">
            <a:avLst/>
          </a:prstGeom>
        </p:spPr>
        <p:txBody>
          <a:bodyPr wrap="square">
            <a:spAutoFit/>
          </a:bodyPr>
          <a:lstStyle/>
          <a:p>
            <a:pPr algn="just"/>
            <a:r>
              <a:rPr lang="en-US" sz="2000" b="1" dirty="0">
                <a:latin typeface="Gill Sans MT" charset="0"/>
                <a:ea typeface="Gill Sans MT" charset="0"/>
                <a:cs typeface="Gill Sans MT" charset="0"/>
              </a:rPr>
              <a:t>Some of these features are </a:t>
            </a:r>
            <a:r>
              <a:rPr lang="en-US" sz="2000" b="1" u="sng" dirty="0">
                <a:latin typeface="Gill Sans MT" charset="0"/>
                <a:ea typeface="Gill Sans MT" charset="0"/>
                <a:cs typeface="Gill Sans MT" charset="0"/>
              </a:rPr>
              <a:t>reliable CCC</a:t>
            </a:r>
            <a:r>
              <a:rPr lang="en-US" sz="2000" b="1" dirty="0">
                <a:latin typeface="Gill Sans MT" charset="0"/>
                <a:ea typeface="Gill Sans MT" charset="0"/>
                <a:cs typeface="Gill Sans MT" charset="0"/>
              </a:rPr>
              <a:t>, while some other are </a:t>
            </a:r>
            <a:r>
              <a:rPr lang="en-US" sz="2000" b="1" u="sng" dirty="0">
                <a:latin typeface="Gill Sans MT" charset="0"/>
                <a:ea typeface="Gill Sans MT" charset="0"/>
                <a:cs typeface="Gill Sans MT" charset="0"/>
              </a:rPr>
              <a:t>potential CCC</a:t>
            </a:r>
            <a:r>
              <a:rPr lang="en-US" sz="2000" b="1" dirty="0">
                <a:latin typeface="Gill Sans MT" charset="0"/>
                <a:ea typeface="Gill Sans MT" charset="0"/>
                <a:cs typeface="Gill Sans MT" charset="0"/>
              </a:rPr>
              <a:t>.</a:t>
            </a: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p:txBody>
      </p:sp>
      <p:pic>
        <p:nvPicPr>
          <p:cNvPr id="3" name="Picture 2">
            <a:extLst>
              <a:ext uri="{FF2B5EF4-FFF2-40B4-BE49-F238E27FC236}">
                <a16:creationId xmlns:a16="http://schemas.microsoft.com/office/drawing/2014/main" id="{3423FACA-1A11-3646-A941-5B5C1A471DBE}"/>
              </a:ext>
            </a:extLst>
          </p:cNvPr>
          <p:cNvPicPr>
            <a:picLocks noChangeAspect="1"/>
          </p:cNvPicPr>
          <p:nvPr/>
        </p:nvPicPr>
        <p:blipFill>
          <a:blip r:embed="rId3"/>
          <a:stretch>
            <a:fillRect/>
          </a:stretch>
        </p:blipFill>
        <p:spPr>
          <a:xfrm>
            <a:off x="524656" y="1269679"/>
            <a:ext cx="5210076" cy="4079631"/>
          </a:xfrm>
          <a:prstGeom prst="rect">
            <a:avLst/>
          </a:prstGeom>
        </p:spPr>
      </p:pic>
      <p:sp>
        <p:nvSpPr>
          <p:cNvPr id="5" name="Rectangle 4">
            <a:extLst>
              <a:ext uri="{FF2B5EF4-FFF2-40B4-BE49-F238E27FC236}">
                <a16:creationId xmlns:a16="http://schemas.microsoft.com/office/drawing/2014/main" id="{63CE37B5-8E3E-4F48-A939-61262AEC04DF}"/>
              </a:ext>
            </a:extLst>
          </p:cNvPr>
          <p:cNvSpPr/>
          <p:nvPr/>
        </p:nvSpPr>
        <p:spPr>
          <a:xfrm>
            <a:off x="286247" y="5802538"/>
            <a:ext cx="5448486" cy="664763"/>
          </a:xfrm>
          <a:prstGeom prst="rect">
            <a:avLst/>
          </a:prstGeom>
        </p:spPr>
        <p:txBody>
          <a:bodyPr wrap="square">
            <a:spAutoFit/>
          </a:bodyPr>
          <a:lstStyle/>
          <a:p>
            <a:pPr marL="285750" indent="-285750">
              <a:buFont typeface="Arial" panose="020B0604020202020204" pitchFamily="34" charset="0"/>
              <a:buChar char="•"/>
            </a:pPr>
            <a:r>
              <a:rPr lang="en-US" b="1" dirty="0">
                <a:latin typeface="Gill Sans MT" charset="0"/>
              </a:rPr>
              <a:t>Keyword (demonym/territory name) on title is </a:t>
            </a:r>
            <a:r>
              <a:rPr lang="en-US" b="1" u="sng" dirty="0">
                <a:latin typeface="Gill Sans MT" charset="0"/>
              </a:rPr>
              <a:t>Reliable CCC</a:t>
            </a:r>
            <a:endParaRPr lang="en-GB" u="sng" dirty="0"/>
          </a:p>
        </p:txBody>
      </p:sp>
      <p:pic>
        <p:nvPicPr>
          <p:cNvPr id="7" name="Picture 6">
            <a:extLst>
              <a:ext uri="{FF2B5EF4-FFF2-40B4-BE49-F238E27FC236}">
                <a16:creationId xmlns:a16="http://schemas.microsoft.com/office/drawing/2014/main" id="{D5A94AEE-4548-C046-9FFE-DBCC50F78C0D}"/>
              </a:ext>
            </a:extLst>
          </p:cNvPr>
          <p:cNvPicPr>
            <a:picLocks noChangeAspect="1"/>
          </p:cNvPicPr>
          <p:nvPr/>
        </p:nvPicPr>
        <p:blipFill>
          <a:blip r:embed="rId4"/>
          <a:stretch>
            <a:fillRect/>
          </a:stretch>
        </p:blipFill>
        <p:spPr>
          <a:xfrm>
            <a:off x="6234606" y="1280988"/>
            <a:ext cx="5025058" cy="4068322"/>
          </a:xfrm>
          <a:prstGeom prst="rect">
            <a:avLst/>
          </a:prstGeom>
        </p:spPr>
      </p:pic>
      <p:sp>
        <p:nvSpPr>
          <p:cNvPr id="8" name="Rectangle 7">
            <a:extLst>
              <a:ext uri="{FF2B5EF4-FFF2-40B4-BE49-F238E27FC236}">
                <a16:creationId xmlns:a16="http://schemas.microsoft.com/office/drawing/2014/main" id="{F216C1BB-4F24-944A-AE54-60FD992B14A0}"/>
              </a:ext>
            </a:extLst>
          </p:cNvPr>
          <p:cNvSpPr/>
          <p:nvPr/>
        </p:nvSpPr>
        <p:spPr>
          <a:xfrm>
            <a:off x="5897997" y="5802539"/>
            <a:ext cx="5361668" cy="646331"/>
          </a:xfrm>
          <a:prstGeom prst="rect">
            <a:avLst/>
          </a:prstGeom>
        </p:spPr>
        <p:txBody>
          <a:bodyPr wrap="square">
            <a:spAutoFit/>
          </a:bodyPr>
          <a:lstStyle/>
          <a:p>
            <a:pPr marL="285750" indent="-285750">
              <a:buFont typeface="Arial" panose="020B0604020202020204" pitchFamily="34" charset="0"/>
              <a:buChar char="•"/>
            </a:pPr>
            <a:r>
              <a:rPr lang="en-US" b="1" dirty="0">
                <a:latin typeface="Gill Sans MT" charset="0"/>
              </a:rPr>
              <a:t>Geolocation in one of the territories is </a:t>
            </a:r>
            <a:r>
              <a:rPr lang="en-US" b="1" u="sng" dirty="0">
                <a:latin typeface="Gill Sans MT" charset="0"/>
              </a:rPr>
              <a:t>Reliable CCC</a:t>
            </a:r>
            <a:endParaRPr lang="en-GB" u="sng" dirty="0"/>
          </a:p>
        </p:txBody>
      </p:sp>
    </p:spTree>
    <p:extLst>
      <p:ext uri="{BB962C8B-B14F-4D97-AF65-F5344CB8AC3E}">
        <p14:creationId xmlns:p14="http://schemas.microsoft.com/office/powerpoint/2010/main" val="10456791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508453"/>
            <a:ext cx="10987790" cy="4339650"/>
          </a:xfrm>
          <a:prstGeom prst="rect">
            <a:avLst/>
          </a:prstGeom>
        </p:spPr>
        <p:txBody>
          <a:bodyPr wrap="square">
            <a:spAutoFit/>
          </a:bodyPr>
          <a:lstStyle/>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p:txBody>
      </p:sp>
      <p:pic>
        <p:nvPicPr>
          <p:cNvPr id="3" name="Picture 2">
            <a:extLst>
              <a:ext uri="{FF2B5EF4-FFF2-40B4-BE49-F238E27FC236}">
                <a16:creationId xmlns:a16="http://schemas.microsoft.com/office/drawing/2014/main" id="{92414479-74FD-6844-90AA-6D8CE0DD55A8}"/>
              </a:ext>
            </a:extLst>
          </p:cNvPr>
          <p:cNvPicPr>
            <a:picLocks noChangeAspect="1"/>
          </p:cNvPicPr>
          <p:nvPr/>
        </p:nvPicPr>
        <p:blipFill>
          <a:blip r:embed="rId3"/>
          <a:stretch>
            <a:fillRect/>
          </a:stretch>
        </p:blipFill>
        <p:spPr>
          <a:xfrm>
            <a:off x="524656" y="1228091"/>
            <a:ext cx="5863784" cy="3208149"/>
          </a:xfrm>
          <a:prstGeom prst="rect">
            <a:avLst/>
          </a:prstGeom>
        </p:spPr>
      </p:pic>
      <p:pic>
        <p:nvPicPr>
          <p:cNvPr id="8" name="Picture 7">
            <a:extLst>
              <a:ext uri="{FF2B5EF4-FFF2-40B4-BE49-F238E27FC236}">
                <a16:creationId xmlns:a16="http://schemas.microsoft.com/office/drawing/2014/main" id="{938E8EF2-8145-764F-82CA-9B93E3903BD5}"/>
              </a:ext>
            </a:extLst>
          </p:cNvPr>
          <p:cNvPicPr>
            <a:picLocks noChangeAspect="1"/>
          </p:cNvPicPr>
          <p:nvPr/>
        </p:nvPicPr>
        <p:blipFill>
          <a:blip r:embed="rId4"/>
          <a:stretch>
            <a:fillRect/>
          </a:stretch>
        </p:blipFill>
        <p:spPr>
          <a:xfrm>
            <a:off x="6627232" y="1376078"/>
            <a:ext cx="4885214" cy="3779801"/>
          </a:xfrm>
          <a:prstGeom prst="rect">
            <a:avLst/>
          </a:prstGeom>
        </p:spPr>
      </p:pic>
      <p:sp>
        <p:nvSpPr>
          <p:cNvPr id="9" name="Rectangle 8">
            <a:extLst>
              <a:ext uri="{FF2B5EF4-FFF2-40B4-BE49-F238E27FC236}">
                <a16:creationId xmlns:a16="http://schemas.microsoft.com/office/drawing/2014/main" id="{B6A561B1-E539-F040-BC5F-A9C521CE9DD4}"/>
              </a:ext>
            </a:extLst>
          </p:cNvPr>
          <p:cNvSpPr/>
          <p:nvPr/>
        </p:nvSpPr>
        <p:spPr>
          <a:xfrm>
            <a:off x="1324042" y="5567741"/>
            <a:ext cx="9727791" cy="369332"/>
          </a:xfrm>
          <a:prstGeom prst="rect">
            <a:avLst/>
          </a:prstGeom>
        </p:spPr>
        <p:txBody>
          <a:bodyPr wrap="none">
            <a:spAutoFit/>
          </a:bodyPr>
          <a:lstStyle/>
          <a:p>
            <a:pPr marL="285750" indent="-285750">
              <a:buFont typeface="Arial" panose="020B0604020202020204" pitchFamily="34" charset="0"/>
              <a:buChar char="•"/>
            </a:pPr>
            <a:r>
              <a:rPr lang="en-US" b="1" dirty="0">
                <a:latin typeface="Gill Sans MT" charset="0"/>
              </a:rPr>
              <a:t>Being in a subcategory of a category containing a keyword on its title is </a:t>
            </a:r>
            <a:r>
              <a:rPr lang="en-US" b="1" u="sng" dirty="0">
                <a:latin typeface="Gill Sans MT" charset="0"/>
              </a:rPr>
              <a:t>potential CCC</a:t>
            </a:r>
            <a:endParaRPr lang="en-GB" u="sng" dirty="0"/>
          </a:p>
        </p:txBody>
      </p:sp>
      <p:sp>
        <p:nvSpPr>
          <p:cNvPr id="10" name="Rectangle 9">
            <a:extLst>
              <a:ext uri="{FF2B5EF4-FFF2-40B4-BE49-F238E27FC236}">
                <a16:creationId xmlns:a16="http://schemas.microsoft.com/office/drawing/2014/main" id="{2805FEB7-9389-5449-B6C9-0D5D3D50B1F7}"/>
              </a:ext>
            </a:extLst>
          </p:cNvPr>
          <p:cNvSpPr/>
          <p:nvPr/>
        </p:nvSpPr>
        <p:spPr>
          <a:xfrm>
            <a:off x="1733287" y="4405462"/>
            <a:ext cx="3446521" cy="338554"/>
          </a:xfrm>
          <a:prstGeom prst="rect">
            <a:avLst/>
          </a:prstGeom>
        </p:spPr>
        <p:txBody>
          <a:bodyPr wrap="none">
            <a:spAutoFit/>
          </a:bodyPr>
          <a:lstStyle/>
          <a:p>
            <a:pPr algn="just"/>
            <a:r>
              <a:rPr lang="en-US" sz="1600" b="1" dirty="0">
                <a:latin typeface="Gill Sans MT" charset="0"/>
                <a:ea typeface="Gill Sans MT" charset="0"/>
                <a:cs typeface="Gill Sans MT" charset="0"/>
              </a:rPr>
              <a:t>Category crawling using keywords</a:t>
            </a:r>
          </a:p>
        </p:txBody>
      </p:sp>
    </p:spTree>
    <p:extLst>
      <p:ext uri="{BB962C8B-B14F-4D97-AF65-F5344CB8AC3E}">
        <p14:creationId xmlns:p14="http://schemas.microsoft.com/office/powerpoint/2010/main" val="3893581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508453"/>
            <a:ext cx="10987790" cy="4339650"/>
          </a:xfrm>
          <a:prstGeom prst="rect">
            <a:avLst/>
          </a:prstGeom>
        </p:spPr>
        <p:txBody>
          <a:bodyPr wrap="square">
            <a:spAutoFit/>
          </a:bodyPr>
          <a:lstStyle/>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p:txBody>
      </p:sp>
      <p:pic>
        <p:nvPicPr>
          <p:cNvPr id="6" name="Picture 5">
            <a:extLst>
              <a:ext uri="{FF2B5EF4-FFF2-40B4-BE49-F238E27FC236}">
                <a16:creationId xmlns:a16="http://schemas.microsoft.com/office/drawing/2014/main" id="{6F96BCB7-C8B8-C740-8547-2948232557CE}"/>
              </a:ext>
            </a:extLst>
          </p:cNvPr>
          <p:cNvPicPr>
            <a:picLocks noChangeAspect="1"/>
          </p:cNvPicPr>
          <p:nvPr/>
        </p:nvPicPr>
        <p:blipFill>
          <a:blip r:embed="rId3"/>
          <a:stretch>
            <a:fillRect/>
          </a:stretch>
        </p:blipFill>
        <p:spPr>
          <a:xfrm>
            <a:off x="8196349" y="1033336"/>
            <a:ext cx="3731822" cy="3185621"/>
          </a:xfrm>
          <a:prstGeom prst="rect">
            <a:avLst/>
          </a:prstGeom>
        </p:spPr>
      </p:pic>
      <p:sp>
        <p:nvSpPr>
          <p:cNvPr id="12" name="Rectangle 11">
            <a:extLst>
              <a:ext uri="{FF2B5EF4-FFF2-40B4-BE49-F238E27FC236}">
                <a16:creationId xmlns:a16="http://schemas.microsoft.com/office/drawing/2014/main" id="{EAB2FAE8-F8FD-D044-BC82-D925E5BADE53}"/>
              </a:ext>
            </a:extLst>
          </p:cNvPr>
          <p:cNvSpPr/>
          <p:nvPr/>
        </p:nvSpPr>
        <p:spPr>
          <a:xfrm>
            <a:off x="524656" y="5565443"/>
            <a:ext cx="10448144" cy="707886"/>
          </a:xfrm>
          <a:prstGeom prst="rect">
            <a:avLst/>
          </a:prstGeom>
        </p:spPr>
        <p:txBody>
          <a:bodyPr wrap="square">
            <a:spAutoFit/>
          </a:bodyPr>
          <a:lstStyle/>
          <a:p>
            <a:pPr algn="just"/>
            <a:r>
              <a:rPr lang="en-US" sz="2000" b="1" dirty="0">
                <a:latin typeface="Gill Sans MT" charset="0"/>
                <a:ea typeface="Gill Sans MT" charset="0"/>
                <a:cs typeface="Gill Sans MT" charset="0"/>
              </a:rPr>
              <a:t>With those labelled as potential CCC we cannot be sure how representative the feature is to be included as Cultural Context Content.</a:t>
            </a:r>
          </a:p>
        </p:txBody>
      </p:sp>
      <p:sp>
        <p:nvSpPr>
          <p:cNvPr id="10" name="Rectangle 9">
            <a:extLst>
              <a:ext uri="{FF2B5EF4-FFF2-40B4-BE49-F238E27FC236}">
                <a16:creationId xmlns:a16="http://schemas.microsoft.com/office/drawing/2014/main" id="{2805FEB7-9389-5449-B6C9-0D5D3D50B1F7}"/>
              </a:ext>
            </a:extLst>
          </p:cNvPr>
          <p:cNvSpPr/>
          <p:nvPr/>
        </p:nvSpPr>
        <p:spPr>
          <a:xfrm>
            <a:off x="436731" y="917987"/>
            <a:ext cx="7759618" cy="3416320"/>
          </a:xfrm>
          <a:prstGeom prst="rect">
            <a:avLst/>
          </a:prstGeom>
        </p:spPr>
        <p:txBody>
          <a:bodyPr wrap="square">
            <a:spAutoFit/>
          </a:bodyPr>
          <a:lstStyle/>
          <a:p>
            <a:pPr algn="just"/>
            <a:r>
              <a:rPr lang="en-US" sz="2000" b="1" dirty="0">
                <a:latin typeface="Gill Sans MT" charset="0"/>
                <a:ea typeface="Gill Sans MT" charset="0"/>
                <a:cs typeface="Gill Sans MT" charset="0"/>
              </a:rPr>
              <a:t>Some </a:t>
            </a:r>
            <a:r>
              <a:rPr lang="en-US" sz="2000" b="1" dirty="0" err="1">
                <a:latin typeface="Gill Sans MT" charset="0"/>
                <a:ea typeface="Gill Sans MT" charset="0"/>
                <a:cs typeface="Gill Sans MT" charset="0"/>
              </a:rPr>
              <a:t>Wikidata</a:t>
            </a:r>
            <a:r>
              <a:rPr lang="en-US" sz="2000" b="1" dirty="0">
                <a:latin typeface="Gill Sans MT" charset="0"/>
                <a:ea typeface="Gill Sans MT" charset="0"/>
                <a:cs typeface="Gill Sans MT" charset="0"/>
              </a:rPr>
              <a:t> properties are </a:t>
            </a:r>
            <a:r>
              <a:rPr lang="en-US" sz="2000" b="1" u="sng" dirty="0">
                <a:latin typeface="Gill Sans MT" charset="0"/>
                <a:ea typeface="Gill Sans MT" charset="0"/>
                <a:cs typeface="Gill Sans MT" charset="0"/>
              </a:rPr>
              <a:t>reliable CCC</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Location properties (location, located in administrative,…).</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Country properties (country of citizenship,  of origin).</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Language properties (official language, native language…).</a:t>
            </a:r>
          </a:p>
          <a:p>
            <a:pPr algn="just"/>
            <a:endParaRPr lang="en-US" sz="2000" b="1" dirty="0">
              <a:latin typeface="Gill Sans MT" charset="0"/>
              <a:ea typeface="Gill Sans MT" charset="0"/>
              <a:cs typeface="Gill Sans MT" charset="0"/>
            </a:endParaRPr>
          </a:p>
          <a:p>
            <a:pPr algn="just"/>
            <a:r>
              <a:rPr lang="en-US" sz="2000" b="1" dirty="0">
                <a:latin typeface="Gill Sans MT" charset="0"/>
                <a:ea typeface="Gill Sans MT" charset="0"/>
                <a:cs typeface="Gill Sans MT" charset="0"/>
              </a:rPr>
              <a:t>Some </a:t>
            </a:r>
            <a:r>
              <a:rPr lang="en-US" sz="2000" b="1" dirty="0" err="1">
                <a:latin typeface="Gill Sans MT" charset="0"/>
                <a:ea typeface="Gill Sans MT" charset="0"/>
                <a:cs typeface="Gill Sans MT" charset="0"/>
              </a:rPr>
              <a:t>Wikidata</a:t>
            </a:r>
            <a:r>
              <a:rPr lang="en-US" sz="2000" b="1" dirty="0">
                <a:latin typeface="Gill Sans MT" charset="0"/>
                <a:ea typeface="Gill Sans MT" charset="0"/>
                <a:cs typeface="Gill Sans MT" charset="0"/>
              </a:rPr>
              <a:t> properties are </a:t>
            </a:r>
            <a:r>
              <a:rPr lang="en-US" sz="2000" b="1" u="sng" dirty="0">
                <a:latin typeface="Gill Sans MT" charset="0"/>
                <a:ea typeface="Gill Sans MT" charset="0"/>
                <a:cs typeface="Gill Sans MT" charset="0"/>
              </a:rPr>
              <a:t>potential CCC</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Affiliation properties (member of, educated at, employer,…).</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Has part (contains administrative entity, has part).</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Language properties (language of work, language used,…).</a:t>
            </a:r>
            <a:endParaRPr lang="en-US" sz="2000" b="1" u="sng" dirty="0">
              <a:latin typeface="Gill Sans MT" charset="0"/>
              <a:ea typeface="Gill Sans MT" charset="0"/>
              <a:cs typeface="Gill Sans MT" charset="0"/>
            </a:endParaRPr>
          </a:p>
          <a:p>
            <a:pPr algn="just"/>
            <a:endParaRPr lang="en-US" b="1" u="sng" dirty="0">
              <a:latin typeface="Gill Sans MT" charset="0"/>
              <a:ea typeface="Gill Sans MT" charset="0"/>
              <a:cs typeface="Gill Sans MT" charset="0"/>
            </a:endParaRPr>
          </a:p>
          <a:p>
            <a:pPr algn="just"/>
            <a:endParaRPr lang="en-US" b="1" dirty="0">
              <a:latin typeface="Gill Sans MT" charset="0"/>
              <a:ea typeface="Gill Sans MT" charset="0"/>
              <a:cs typeface="Gill Sans MT" charset="0"/>
            </a:endParaRPr>
          </a:p>
        </p:txBody>
      </p:sp>
    </p:spTree>
    <p:extLst>
      <p:ext uri="{BB962C8B-B14F-4D97-AF65-F5344CB8AC3E}">
        <p14:creationId xmlns:p14="http://schemas.microsoft.com/office/powerpoint/2010/main" val="371946175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508453"/>
            <a:ext cx="10987790" cy="4339650"/>
          </a:xfrm>
          <a:prstGeom prst="rect">
            <a:avLst/>
          </a:prstGeom>
        </p:spPr>
        <p:txBody>
          <a:bodyPr wrap="square">
            <a:spAutoFit/>
          </a:bodyPr>
          <a:lstStyle/>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sz="2000" b="1" dirty="0">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p:txBody>
      </p:sp>
      <p:sp>
        <p:nvSpPr>
          <p:cNvPr id="12" name="Rectangle 11">
            <a:extLst>
              <a:ext uri="{FF2B5EF4-FFF2-40B4-BE49-F238E27FC236}">
                <a16:creationId xmlns:a16="http://schemas.microsoft.com/office/drawing/2014/main" id="{EAB2FAE8-F8FD-D044-BC82-D925E5BADE53}"/>
              </a:ext>
            </a:extLst>
          </p:cNvPr>
          <p:cNvSpPr/>
          <p:nvPr/>
        </p:nvSpPr>
        <p:spPr>
          <a:xfrm>
            <a:off x="794479" y="4848103"/>
            <a:ext cx="10448144" cy="830997"/>
          </a:xfrm>
          <a:prstGeom prst="rect">
            <a:avLst/>
          </a:prstGeom>
        </p:spPr>
        <p:txBody>
          <a:bodyPr wrap="square">
            <a:spAutoFit/>
          </a:bodyPr>
          <a:lstStyle/>
          <a:p>
            <a:pPr algn="just"/>
            <a:r>
              <a:rPr lang="en-US" sz="2400" b="1" dirty="0">
                <a:solidFill>
                  <a:schemeClr val="accent2"/>
                </a:solidFill>
                <a:latin typeface="Gill Sans MT" charset="0"/>
                <a:ea typeface="Gill Sans MT" charset="0"/>
                <a:cs typeface="Gill Sans MT" charset="0"/>
              </a:rPr>
              <a:t>With the features we establish a </a:t>
            </a:r>
            <a:r>
              <a:rPr lang="en-US" sz="2400" b="1" dirty="0" err="1">
                <a:solidFill>
                  <a:schemeClr val="accent2"/>
                </a:solidFill>
                <a:latin typeface="Gill Sans MT" charset="0"/>
                <a:ea typeface="Gill Sans MT" charset="0"/>
                <a:cs typeface="Gill Sans MT" charset="0"/>
              </a:rPr>
              <a:t>groundtruth</a:t>
            </a:r>
            <a:r>
              <a:rPr lang="en-US" sz="2400" b="1" dirty="0">
                <a:solidFill>
                  <a:schemeClr val="accent2"/>
                </a:solidFill>
                <a:latin typeface="Gill Sans MT" charset="0"/>
                <a:ea typeface="Gill Sans MT" charset="0"/>
                <a:cs typeface="Gill Sans MT" charset="0"/>
              </a:rPr>
              <a:t> (articles we know they already are CCC and articles we know they are not CCC).</a:t>
            </a:r>
          </a:p>
        </p:txBody>
      </p:sp>
      <p:sp>
        <p:nvSpPr>
          <p:cNvPr id="10" name="Rectangle 9">
            <a:extLst>
              <a:ext uri="{FF2B5EF4-FFF2-40B4-BE49-F238E27FC236}">
                <a16:creationId xmlns:a16="http://schemas.microsoft.com/office/drawing/2014/main" id="{2805FEB7-9389-5449-B6C9-0D5D3D50B1F7}"/>
              </a:ext>
            </a:extLst>
          </p:cNvPr>
          <p:cNvSpPr/>
          <p:nvPr/>
        </p:nvSpPr>
        <p:spPr>
          <a:xfrm>
            <a:off x="524656" y="2174496"/>
            <a:ext cx="10448144" cy="1938992"/>
          </a:xfrm>
          <a:prstGeom prst="rect">
            <a:avLst/>
          </a:prstGeom>
        </p:spPr>
        <p:txBody>
          <a:bodyPr wrap="square">
            <a:spAutoFit/>
          </a:bodyPr>
          <a:lstStyle/>
          <a:p>
            <a:pPr algn="just"/>
            <a:r>
              <a:rPr lang="en-US" sz="2000" b="1" dirty="0">
                <a:latin typeface="Gill Sans MT" charset="0"/>
                <a:ea typeface="Gill Sans MT" charset="0"/>
                <a:cs typeface="Gill Sans MT" charset="0"/>
              </a:rPr>
              <a:t>Some negative features:</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Geolocated articles not in CCC (reliable not in CCC)</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Other CCC </a:t>
            </a:r>
            <a:r>
              <a:rPr lang="en-US" sz="2000" b="1" dirty="0" err="1">
                <a:latin typeface="Gill Sans MT" charset="0"/>
                <a:ea typeface="Gill Sans MT" charset="0"/>
                <a:cs typeface="Gill Sans MT" charset="0"/>
              </a:rPr>
              <a:t>Wikidata</a:t>
            </a:r>
            <a:r>
              <a:rPr lang="en-US" sz="2000" b="1" dirty="0">
                <a:latin typeface="Gill Sans MT" charset="0"/>
                <a:ea typeface="Gill Sans MT" charset="0"/>
                <a:cs typeface="Gill Sans MT" charset="0"/>
              </a:rPr>
              <a:t> properties (potential not in CCC)</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Other Language CCC Category Crawling (potential not in CCC)</a:t>
            </a:r>
          </a:p>
          <a:p>
            <a:pPr marL="285750" indent="-285750" algn="just">
              <a:buFont typeface="Arial" panose="020B0604020202020204" pitchFamily="34" charset="0"/>
              <a:buChar char="•"/>
            </a:pPr>
            <a:r>
              <a:rPr lang="en-US" sz="2000" b="1" dirty="0">
                <a:latin typeface="Gill Sans MT" charset="0"/>
                <a:ea typeface="Gill Sans MT" charset="0"/>
                <a:cs typeface="Gill Sans MT" charset="0"/>
              </a:rPr>
              <a:t>Number and Percentage of </a:t>
            </a:r>
            <a:r>
              <a:rPr lang="en-US" sz="2000" b="1" dirty="0" err="1">
                <a:latin typeface="Gill Sans MT" charset="0"/>
                <a:ea typeface="Gill Sans MT" charset="0"/>
                <a:cs typeface="Gill Sans MT" charset="0"/>
              </a:rPr>
              <a:t>Inlinks</a:t>
            </a:r>
            <a:r>
              <a:rPr lang="en-US" sz="2000" b="1" dirty="0">
                <a:latin typeface="Gill Sans MT" charset="0"/>
                <a:ea typeface="Gill Sans MT" charset="0"/>
                <a:cs typeface="Gill Sans MT" charset="0"/>
              </a:rPr>
              <a:t>/</a:t>
            </a:r>
            <a:r>
              <a:rPr lang="en-US" sz="2000" b="1" dirty="0" err="1">
                <a:latin typeface="Gill Sans MT" charset="0"/>
                <a:ea typeface="Gill Sans MT" charset="0"/>
                <a:cs typeface="Gill Sans MT" charset="0"/>
              </a:rPr>
              <a:t>Outlinks</a:t>
            </a:r>
            <a:r>
              <a:rPr lang="en-US" sz="2000" b="1" dirty="0">
                <a:latin typeface="Gill Sans MT" charset="0"/>
                <a:ea typeface="Gill Sans MT" charset="0"/>
                <a:cs typeface="Gill Sans MT" charset="0"/>
              </a:rPr>
              <a:t> to geolocated articles not in CCC (potential not in CCC)</a:t>
            </a:r>
          </a:p>
        </p:txBody>
      </p:sp>
      <p:sp>
        <p:nvSpPr>
          <p:cNvPr id="2" name="Rectangle 1">
            <a:extLst>
              <a:ext uri="{FF2B5EF4-FFF2-40B4-BE49-F238E27FC236}">
                <a16:creationId xmlns:a16="http://schemas.microsoft.com/office/drawing/2014/main" id="{ED5D98D4-59BA-2D40-B8A2-F079A0910F5A}"/>
              </a:ext>
            </a:extLst>
          </p:cNvPr>
          <p:cNvSpPr/>
          <p:nvPr/>
        </p:nvSpPr>
        <p:spPr>
          <a:xfrm>
            <a:off x="524655" y="833643"/>
            <a:ext cx="10448145" cy="1015663"/>
          </a:xfrm>
          <a:prstGeom prst="rect">
            <a:avLst/>
          </a:prstGeom>
        </p:spPr>
        <p:txBody>
          <a:bodyPr wrap="square">
            <a:spAutoFit/>
          </a:bodyPr>
          <a:lstStyle/>
          <a:p>
            <a:pPr algn="just"/>
            <a:r>
              <a:rPr lang="en-US" sz="2000" b="1" dirty="0">
                <a:latin typeface="Gill Sans MT" charset="0"/>
                <a:ea typeface="Gill Sans MT" charset="0"/>
                <a:cs typeface="Gill Sans MT" charset="0"/>
              </a:rPr>
              <a:t>Links feature:</a:t>
            </a:r>
          </a:p>
          <a:p>
            <a:pPr marL="342900" indent="-342900" algn="just">
              <a:buFont typeface="Arial" panose="020B0604020202020204" pitchFamily="34" charset="0"/>
              <a:buChar char="•"/>
            </a:pPr>
            <a:r>
              <a:rPr lang="en-US" sz="2000" b="1" dirty="0">
                <a:latin typeface="Gill Sans MT" charset="0"/>
                <a:ea typeface="Gill Sans MT" charset="0"/>
                <a:cs typeface="Gill Sans MT" charset="0"/>
              </a:rPr>
              <a:t>Number and percentage of </a:t>
            </a:r>
            <a:r>
              <a:rPr lang="en-US" sz="2000" b="1" dirty="0" err="1">
                <a:latin typeface="Gill Sans MT" charset="0"/>
                <a:ea typeface="Gill Sans MT" charset="0"/>
                <a:cs typeface="Gill Sans MT" charset="0"/>
              </a:rPr>
              <a:t>Inlinks</a:t>
            </a:r>
            <a:r>
              <a:rPr lang="en-US" sz="2000" b="1" dirty="0">
                <a:latin typeface="Gill Sans MT" charset="0"/>
                <a:ea typeface="Gill Sans MT" charset="0"/>
                <a:cs typeface="Gill Sans MT" charset="0"/>
              </a:rPr>
              <a:t>/</a:t>
            </a:r>
            <a:r>
              <a:rPr lang="en-US" sz="2000" b="1" dirty="0" err="1">
                <a:latin typeface="Gill Sans MT" charset="0"/>
                <a:ea typeface="Gill Sans MT" charset="0"/>
                <a:cs typeface="Gill Sans MT" charset="0"/>
              </a:rPr>
              <a:t>Outlinks</a:t>
            </a:r>
            <a:r>
              <a:rPr lang="en-US" sz="2000" b="1" dirty="0">
                <a:latin typeface="Gill Sans MT" charset="0"/>
                <a:ea typeface="Gill Sans MT" charset="0"/>
                <a:cs typeface="Gill Sans MT" charset="0"/>
              </a:rPr>
              <a:t> (incoming/outgoing links) to CCC is very explicative on how an article is needed to expand CCC or is dedicated to CCC.</a:t>
            </a:r>
          </a:p>
        </p:txBody>
      </p:sp>
    </p:spTree>
    <p:extLst>
      <p:ext uri="{BB962C8B-B14F-4D97-AF65-F5344CB8AC3E}">
        <p14:creationId xmlns:p14="http://schemas.microsoft.com/office/powerpoint/2010/main" val="186314489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508453"/>
            <a:ext cx="10987790" cy="6124754"/>
          </a:xfrm>
          <a:prstGeom prst="rect">
            <a:avLst/>
          </a:prstGeom>
        </p:spPr>
        <p:txBody>
          <a:bodyPr wrap="square">
            <a:spAutoFit/>
          </a:bodyPr>
          <a:lstStyle/>
          <a:p>
            <a:pPr algn="just"/>
            <a:r>
              <a:rPr lang="en-US" sz="2000" b="1" dirty="0">
                <a:latin typeface="Gill Sans MT" charset="0"/>
                <a:ea typeface="Gill Sans MT" charset="0"/>
                <a:cs typeface="Gill Sans MT" charset="0"/>
              </a:rPr>
              <a:t>MACHINE LEARNING CLASSIFIER</a:t>
            </a:r>
          </a:p>
          <a:p>
            <a:pPr algn="just"/>
            <a:endParaRPr lang="en-US" sz="2000" dirty="0">
              <a:latin typeface="Gill Sans MT" charset="0"/>
              <a:ea typeface="Gill Sans MT" charset="0"/>
              <a:cs typeface="Gill Sans MT" charset="0"/>
            </a:endParaRPr>
          </a:p>
          <a:p>
            <a:pPr algn="just"/>
            <a:r>
              <a:rPr lang="en-US" sz="2000" dirty="0">
                <a:latin typeface="Gill Sans MT" charset="0"/>
                <a:ea typeface="Gill Sans MT" charset="0"/>
                <a:cs typeface="Gill Sans MT" charset="0"/>
              </a:rPr>
              <a:t>We have a rich database with all the articles of all the </a:t>
            </a:r>
            <a:r>
              <a:rPr lang="en-US" sz="2000" dirty="0" err="1">
                <a:latin typeface="Gill Sans MT" charset="0"/>
                <a:ea typeface="Gill Sans MT" charset="0"/>
                <a:cs typeface="Gill Sans MT" charset="0"/>
              </a:rPr>
              <a:t>Wikipedias</a:t>
            </a:r>
            <a:r>
              <a:rPr lang="en-US" sz="2000" dirty="0">
                <a:latin typeface="Gill Sans MT" charset="0"/>
                <a:ea typeface="Gill Sans MT" charset="0"/>
                <a:cs typeface="Gill Sans MT" charset="0"/>
              </a:rPr>
              <a:t> with these features.</a:t>
            </a:r>
          </a:p>
          <a:p>
            <a:pPr algn="just"/>
            <a:r>
              <a:rPr lang="en-US" sz="2000" dirty="0">
                <a:latin typeface="Gill Sans MT" charset="0"/>
                <a:ea typeface="Gill Sans MT" charset="0"/>
                <a:cs typeface="Gill Sans MT" charset="0"/>
              </a:rPr>
              <a:t>Those tagged with a </a:t>
            </a:r>
            <a:r>
              <a:rPr lang="en-US" sz="2000" u="sng" dirty="0">
                <a:latin typeface="Gill Sans MT" charset="0"/>
                <a:ea typeface="Gill Sans MT" charset="0"/>
                <a:cs typeface="Gill Sans MT" charset="0"/>
              </a:rPr>
              <a:t>strong</a:t>
            </a:r>
            <a:r>
              <a:rPr lang="en-US" sz="2000" dirty="0">
                <a:latin typeface="Gill Sans MT" charset="0"/>
                <a:ea typeface="Gill Sans MT" charset="0"/>
                <a:cs typeface="Gill Sans MT" charset="0"/>
              </a:rPr>
              <a:t> feature are considered the Cultural Context Content </a:t>
            </a:r>
            <a:r>
              <a:rPr lang="en-US" sz="2000" dirty="0" err="1">
                <a:latin typeface="Gill Sans MT" charset="0"/>
                <a:ea typeface="Gill Sans MT" charset="0"/>
                <a:cs typeface="Gill Sans MT" charset="0"/>
              </a:rPr>
              <a:t>groundtruth</a:t>
            </a:r>
            <a:r>
              <a:rPr lang="en-US" sz="2000" dirty="0">
                <a:latin typeface="Gill Sans MT" charset="0"/>
                <a:ea typeface="Gill Sans MT" charset="0"/>
                <a:cs typeface="Gill Sans MT" charset="0"/>
              </a:rPr>
              <a:t>. We are sure they are CCC.</a:t>
            </a:r>
          </a:p>
          <a:p>
            <a:pPr algn="just"/>
            <a:endParaRPr lang="en-US" sz="2000" b="1" dirty="0">
              <a:latin typeface="Gill Sans MT" charset="0"/>
              <a:ea typeface="Gill Sans MT" charset="0"/>
              <a:cs typeface="Gill Sans MT" charset="0"/>
            </a:endParaRPr>
          </a:p>
          <a:p>
            <a:pPr algn="just"/>
            <a:r>
              <a:rPr lang="en-US" sz="2000" dirty="0">
                <a:latin typeface="Gill Sans MT" charset="0"/>
                <a:ea typeface="Gill Sans MT" charset="0"/>
                <a:cs typeface="Gill Sans MT" charset="0"/>
              </a:rPr>
              <a:t>For every Wikipedia article we compute the number of </a:t>
            </a:r>
            <a:r>
              <a:rPr lang="en-US" sz="2000" dirty="0">
                <a:solidFill>
                  <a:schemeClr val="accent2">
                    <a:lumMod val="50000"/>
                  </a:schemeClr>
                </a:solidFill>
                <a:latin typeface="Gill Sans MT" charset="0"/>
                <a:ea typeface="Gill Sans MT" charset="0"/>
                <a:cs typeface="Gill Sans MT" charset="0"/>
              </a:rPr>
              <a:t>incoming and outgoing links to the CCC </a:t>
            </a:r>
            <a:r>
              <a:rPr lang="en-US" sz="2000" dirty="0" err="1">
                <a:solidFill>
                  <a:schemeClr val="accent2">
                    <a:lumMod val="50000"/>
                  </a:schemeClr>
                </a:solidFill>
                <a:latin typeface="Gill Sans MT" charset="0"/>
                <a:ea typeface="Gill Sans MT" charset="0"/>
                <a:cs typeface="Gill Sans MT" charset="0"/>
              </a:rPr>
              <a:t>groundtruth</a:t>
            </a:r>
            <a:r>
              <a:rPr lang="en-US" sz="2000" dirty="0">
                <a:latin typeface="Gill Sans MT" charset="0"/>
                <a:ea typeface="Gill Sans MT" charset="0"/>
                <a:cs typeface="Gill Sans MT" charset="0"/>
              </a:rPr>
              <a:t>, as well as the percent they represent from the total number of incoming and outgoing links.</a:t>
            </a:r>
          </a:p>
          <a:p>
            <a:pPr algn="just"/>
            <a:endParaRPr lang="en-US" sz="2000" b="1" dirty="0">
              <a:latin typeface="Gill Sans MT" charset="0"/>
              <a:ea typeface="Gill Sans MT" charset="0"/>
              <a:cs typeface="Gill Sans MT" charset="0"/>
            </a:endParaRPr>
          </a:p>
          <a:p>
            <a:pPr algn="just"/>
            <a:r>
              <a:rPr lang="en-US" sz="2000" b="1" dirty="0">
                <a:latin typeface="Gill Sans MT" charset="0"/>
                <a:ea typeface="Gill Sans MT" charset="0"/>
                <a:cs typeface="Gill Sans MT" charset="0"/>
              </a:rPr>
              <a:t>RANDOM FOREST Classifier (implemented using </a:t>
            </a:r>
            <a:r>
              <a:rPr lang="en-US" sz="2000" b="1" dirty="0" err="1">
                <a:latin typeface="Gill Sans MT" charset="0"/>
                <a:ea typeface="Gill Sans MT" charset="0"/>
                <a:cs typeface="Gill Sans MT" charset="0"/>
              </a:rPr>
              <a:t>scikit</a:t>
            </a:r>
            <a:r>
              <a:rPr lang="en-US" sz="2000" b="1" dirty="0">
                <a:latin typeface="Gill Sans MT" charset="0"/>
                <a:ea typeface="Gill Sans MT" charset="0"/>
                <a:cs typeface="Gill Sans MT" charset="0"/>
              </a:rPr>
              <a:t>-learn). </a:t>
            </a:r>
          </a:p>
          <a:p>
            <a:pPr marL="342900" indent="-342900" algn="just">
              <a:buFont typeface="Arial" panose="020B0604020202020204" pitchFamily="34" charset="0"/>
              <a:buChar char="•"/>
            </a:pPr>
            <a:endParaRPr lang="en-US" sz="2000" b="1" dirty="0">
              <a:latin typeface="Gill Sans MT" charset="0"/>
              <a:ea typeface="Gill Sans MT" charset="0"/>
              <a:cs typeface="Gill Sans MT" charset="0"/>
            </a:endParaRPr>
          </a:p>
          <a:p>
            <a:pPr marL="342900" indent="-342900" algn="just">
              <a:buFont typeface="Arial" panose="020B0604020202020204" pitchFamily="34" charset="0"/>
              <a:buChar char="•"/>
            </a:pPr>
            <a:r>
              <a:rPr lang="en-US" sz="2000" b="1" dirty="0">
                <a:latin typeface="Gill Sans MT" charset="0"/>
                <a:ea typeface="Gill Sans MT" charset="0"/>
                <a:cs typeface="Gill Sans MT" charset="0"/>
              </a:rPr>
              <a:t>Training Data: </a:t>
            </a:r>
            <a:r>
              <a:rPr lang="en-US" sz="2000" dirty="0">
                <a:latin typeface="Gill Sans MT" charset="0"/>
                <a:ea typeface="Gill Sans MT" charset="0"/>
                <a:cs typeface="Gill Sans MT" charset="0"/>
              </a:rPr>
              <a:t>The Cultural Context Content </a:t>
            </a:r>
            <a:r>
              <a:rPr lang="en-US" sz="2000" dirty="0" err="1">
                <a:latin typeface="Gill Sans MT" charset="0"/>
                <a:ea typeface="Gill Sans MT" charset="0"/>
                <a:cs typeface="Gill Sans MT" charset="0"/>
              </a:rPr>
              <a:t>groundtruth</a:t>
            </a:r>
            <a:r>
              <a:rPr lang="en-US" sz="2000" dirty="0">
                <a:latin typeface="Gill Sans MT" charset="0"/>
                <a:ea typeface="Gill Sans MT" charset="0"/>
                <a:cs typeface="Gill Sans MT" charset="0"/>
              </a:rPr>
              <a:t> as a positive training set. while the rest of articles (some tagged with other features such as category crawling, </a:t>
            </a:r>
            <a:r>
              <a:rPr lang="en-US" sz="2000" dirty="0" err="1">
                <a:latin typeface="Gill Sans MT" charset="0"/>
                <a:ea typeface="Gill Sans MT" charset="0"/>
                <a:cs typeface="Gill Sans MT" charset="0"/>
              </a:rPr>
              <a:t>wikidata</a:t>
            </a:r>
            <a:r>
              <a:rPr lang="en-US" sz="2000" dirty="0">
                <a:latin typeface="Gill Sans MT" charset="0"/>
                <a:ea typeface="Gill Sans MT" charset="0"/>
                <a:cs typeface="Gill Sans MT" charset="0"/>
              </a:rPr>
              <a:t> properties and some untagged) are sampled 10x and introduced as negative training set. This is called Negative Sampling.</a:t>
            </a:r>
          </a:p>
          <a:p>
            <a:pPr marL="342900" indent="-342900" algn="just">
              <a:buFont typeface="Arial" panose="020B0604020202020204" pitchFamily="34" charset="0"/>
              <a:buChar char="•"/>
            </a:pPr>
            <a:r>
              <a:rPr lang="en-US" sz="2000" b="1" dirty="0">
                <a:latin typeface="Gill Sans MT" charset="0"/>
                <a:ea typeface="Gill Sans MT" charset="0"/>
                <a:cs typeface="Gill Sans MT" charset="0"/>
              </a:rPr>
              <a:t>Testing Data:</a:t>
            </a:r>
            <a:r>
              <a:rPr lang="en-US" sz="2000" dirty="0">
                <a:latin typeface="Gill Sans MT" charset="0"/>
                <a:ea typeface="Gill Sans MT" charset="0"/>
                <a:cs typeface="Gill Sans MT" charset="0"/>
              </a:rPr>
              <a:t> We take those which have at least one CCC feature (weak ones: category crawling and some </a:t>
            </a:r>
            <a:r>
              <a:rPr lang="en-US" sz="2000" dirty="0" err="1">
                <a:latin typeface="Gill Sans MT" charset="0"/>
                <a:ea typeface="Gill Sans MT" charset="0"/>
                <a:cs typeface="Gill Sans MT" charset="0"/>
              </a:rPr>
              <a:t>wikidata</a:t>
            </a:r>
            <a:r>
              <a:rPr lang="en-US" sz="2000" dirty="0">
                <a:latin typeface="Gill Sans MT" charset="0"/>
                <a:ea typeface="Gill Sans MT" charset="0"/>
                <a:cs typeface="Gill Sans MT" charset="0"/>
              </a:rPr>
              <a:t> properties) and test them against the classifier in order to obtain the good ones.</a:t>
            </a:r>
            <a:endParaRPr lang="en-US" sz="2000" b="1" dirty="0">
              <a:latin typeface="Gill Sans MT" charset="0"/>
              <a:ea typeface="Gill Sans MT" charset="0"/>
              <a:cs typeface="Gill Sans MT" charset="0"/>
            </a:endParaRPr>
          </a:p>
          <a:p>
            <a:pPr algn="just"/>
            <a:endParaRPr lang="en-US" b="1" dirty="0">
              <a:solidFill>
                <a:srgbClr val="0070C0"/>
              </a:solidFill>
              <a:latin typeface="Gill Sans MT" charset="0"/>
              <a:ea typeface="Gill Sans MT" charset="0"/>
              <a:cs typeface="Gill Sans MT" charset="0"/>
            </a:endParaRPr>
          </a:p>
          <a:p>
            <a:pPr algn="just"/>
            <a:r>
              <a:rPr lang="en-US" b="1" dirty="0">
                <a:solidFill>
                  <a:srgbClr val="0070C0"/>
                </a:solidFill>
                <a:latin typeface="Gill Sans MT" charset="0"/>
                <a:ea typeface="Gill Sans MT" charset="0"/>
                <a:cs typeface="Gill Sans MT" charset="0"/>
              </a:rPr>
              <a:t>The positive articles from the classifier and the initial CCC </a:t>
            </a:r>
            <a:r>
              <a:rPr lang="en-US" b="1" dirty="0" err="1">
                <a:solidFill>
                  <a:srgbClr val="0070C0"/>
                </a:solidFill>
                <a:latin typeface="Gill Sans MT" charset="0"/>
                <a:ea typeface="Gill Sans MT" charset="0"/>
                <a:cs typeface="Gill Sans MT" charset="0"/>
              </a:rPr>
              <a:t>groundtruth</a:t>
            </a:r>
            <a:r>
              <a:rPr lang="en-US" b="1" dirty="0">
                <a:solidFill>
                  <a:srgbClr val="0070C0"/>
                </a:solidFill>
                <a:latin typeface="Gill Sans MT" charset="0"/>
                <a:ea typeface="Gill Sans MT" charset="0"/>
                <a:cs typeface="Gill Sans MT" charset="0"/>
              </a:rPr>
              <a:t> constitute the final CCC.</a:t>
            </a:r>
          </a:p>
          <a:p>
            <a:pPr algn="just"/>
            <a:r>
              <a:rPr lang="en-US" b="1" dirty="0">
                <a:solidFill>
                  <a:srgbClr val="0070C0"/>
                </a:solidFill>
                <a:latin typeface="Gill Sans MT" charset="0"/>
                <a:ea typeface="Gill Sans MT" charset="0"/>
                <a:cs typeface="Gill Sans MT" charset="0"/>
              </a:rPr>
              <a:t>We run a manual assessment (blind) to determine the quality of the selection and the results were in average a 5% false positive and 5% false negative.</a:t>
            </a:r>
          </a:p>
        </p:txBody>
      </p:sp>
    </p:spTree>
    <p:extLst>
      <p:ext uri="{BB962C8B-B14F-4D97-AF65-F5344CB8AC3E}">
        <p14:creationId xmlns:p14="http://schemas.microsoft.com/office/powerpoint/2010/main" val="11105505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508453"/>
            <a:ext cx="10987790" cy="707886"/>
          </a:xfrm>
          <a:prstGeom prst="rect">
            <a:avLst/>
          </a:prstGeom>
        </p:spPr>
        <p:txBody>
          <a:bodyPr wrap="square">
            <a:spAutoFit/>
          </a:bodyPr>
          <a:lstStyle/>
          <a:p>
            <a:pPr algn="just"/>
            <a:r>
              <a:rPr lang="en-US" sz="2000" b="1" dirty="0">
                <a:latin typeface="Gill Sans MT" charset="0"/>
                <a:ea typeface="Gill Sans MT" charset="0"/>
                <a:cs typeface="Gill Sans MT" charset="0"/>
              </a:rPr>
              <a:t>CCC IS A CONTINUUM</a:t>
            </a:r>
          </a:p>
          <a:p>
            <a:pPr algn="just"/>
            <a:endParaRPr lang="en-US" sz="2000" dirty="0">
              <a:latin typeface="Gill Sans MT" charset="0"/>
              <a:ea typeface="Gill Sans MT" charset="0"/>
              <a:cs typeface="Gill Sans MT" charset="0"/>
            </a:endParaRPr>
          </a:p>
        </p:txBody>
      </p:sp>
      <p:pic>
        <p:nvPicPr>
          <p:cNvPr id="6" name="Picture 5">
            <a:extLst>
              <a:ext uri="{FF2B5EF4-FFF2-40B4-BE49-F238E27FC236}">
                <a16:creationId xmlns:a16="http://schemas.microsoft.com/office/drawing/2014/main" id="{7AF4E7DE-62FE-8444-80BA-CDFC882C96E1}"/>
              </a:ext>
            </a:extLst>
          </p:cNvPr>
          <p:cNvPicPr>
            <a:picLocks noChangeAspect="1"/>
          </p:cNvPicPr>
          <p:nvPr/>
        </p:nvPicPr>
        <p:blipFill>
          <a:blip r:embed="rId3"/>
          <a:stretch>
            <a:fillRect/>
          </a:stretch>
        </p:blipFill>
        <p:spPr>
          <a:xfrm>
            <a:off x="313640" y="1234505"/>
            <a:ext cx="3765990" cy="3059445"/>
          </a:xfrm>
          <a:prstGeom prst="rect">
            <a:avLst/>
          </a:prstGeom>
        </p:spPr>
      </p:pic>
      <p:sp>
        <p:nvSpPr>
          <p:cNvPr id="7" name="Rectangle 6">
            <a:extLst>
              <a:ext uri="{FF2B5EF4-FFF2-40B4-BE49-F238E27FC236}">
                <a16:creationId xmlns:a16="http://schemas.microsoft.com/office/drawing/2014/main" id="{07A82487-5033-344A-A81E-7D4EF3120F54}"/>
              </a:ext>
            </a:extLst>
          </p:cNvPr>
          <p:cNvSpPr/>
          <p:nvPr/>
        </p:nvSpPr>
        <p:spPr>
          <a:xfrm>
            <a:off x="296056" y="4607749"/>
            <a:ext cx="3898086" cy="1077218"/>
          </a:xfrm>
          <a:prstGeom prst="rect">
            <a:avLst/>
          </a:prstGeom>
        </p:spPr>
        <p:txBody>
          <a:bodyPr wrap="square">
            <a:spAutoFit/>
          </a:bodyPr>
          <a:lstStyle/>
          <a:p>
            <a:r>
              <a:rPr lang="en-US" sz="1600" dirty="0">
                <a:latin typeface="Gill Sans MT" charset="0"/>
                <a:ea typeface="Gill Sans MT" charset="0"/>
                <a:cs typeface="Gill Sans MT" charset="0"/>
              </a:rPr>
              <a:t>Should Chomsky be in Catalan CCC?</a:t>
            </a:r>
          </a:p>
          <a:p>
            <a:r>
              <a:rPr lang="en-US" sz="1600" dirty="0">
                <a:latin typeface="Gill Sans MT" charset="0"/>
              </a:rPr>
              <a:t>He received a Catalan Gov. prize but…</a:t>
            </a:r>
          </a:p>
          <a:p>
            <a:endParaRPr lang="en-US" sz="1600" dirty="0">
              <a:latin typeface="Gill Sans MT" charset="0"/>
            </a:endParaRPr>
          </a:p>
          <a:p>
            <a:r>
              <a:rPr lang="en-US" sz="1600" dirty="0">
                <a:latin typeface="Gill Sans MT" charset="0"/>
              </a:rPr>
              <a:t>What about Leo Messi?</a:t>
            </a:r>
            <a:endParaRPr lang="en-GB" sz="1600" dirty="0"/>
          </a:p>
        </p:txBody>
      </p:sp>
      <p:pic>
        <p:nvPicPr>
          <p:cNvPr id="9" name="Picture 8">
            <a:extLst>
              <a:ext uri="{FF2B5EF4-FFF2-40B4-BE49-F238E27FC236}">
                <a16:creationId xmlns:a16="http://schemas.microsoft.com/office/drawing/2014/main" id="{36CE2D52-9A0B-4240-B1B8-D801C5EE57A7}"/>
              </a:ext>
            </a:extLst>
          </p:cNvPr>
          <p:cNvPicPr>
            <a:picLocks noChangeAspect="1"/>
          </p:cNvPicPr>
          <p:nvPr/>
        </p:nvPicPr>
        <p:blipFill>
          <a:blip r:embed="rId4"/>
          <a:stretch>
            <a:fillRect/>
          </a:stretch>
        </p:blipFill>
        <p:spPr>
          <a:xfrm>
            <a:off x="4163415" y="1216338"/>
            <a:ext cx="3828580" cy="3059445"/>
          </a:xfrm>
          <a:prstGeom prst="rect">
            <a:avLst/>
          </a:prstGeom>
        </p:spPr>
      </p:pic>
      <p:sp>
        <p:nvSpPr>
          <p:cNvPr id="10" name="Rectangle 9">
            <a:extLst>
              <a:ext uri="{FF2B5EF4-FFF2-40B4-BE49-F238E27FC236}">
                <a16:creationId xmlns:a16="http://schemas.microsoft.com/office/drawing/2014/main" id="{980A98A1-8058-8B43-A378-7B7CDFD617B5}"/>
              </a:ext>
            </a:extLst>
          </p:cNvPr>
          <p:cNvSpPr/>
          <p:nvPr/>
        </p:nvSpPr>
        <p:spPr>
          <a:xfrm>
            <a:off x="4031037" y="4608330"/>
            <a:ext cx="3869585" cy="830997"/>
          </a:xfrm>
          <a:prstGeom prst="rect">
            <a:avLst/>
          </a:prstGeom>
        </p:spPr>
        <p:txBody>
          <a:bodyPr wrap="none">
            <a:spAutoFit/>
          </a:bodyPr>
          <a:lstStyle/>
          <a:p>
            <a:r>
              <a:rPr lang="en-US" sz="1600" dirty="0">
                <a:latin typeface="Gill Sans MT" charset="0"/>
                <a:ea typeface="Gill Sans MT" charset="0"/>
                <a:cs typeface="Gill Sans MT" charset="0"/>
              </a:rPr>
              <a:t>Should Alsace be part of the German CCC?</a:t>
            </a:r>
          </a:p>
          <a:p>
            <a:endParaRPr lang="en-US" sz="1600" dirty="0">
              <a:latin typeface="Gill Sans MT" charset="0"/>
            </a:endParaRPr>
          </a:p>
          <a:p>
            <a:r>
              <a:rPr lang="en-US" sz="1600" dirty="0">
                <a:latin typeface="Gill Sans MT" charset="0"/>
              </a:rPr>
              <a:t>It used to be part of the German Empire</a:t>
            </a:r>
            <a:endParaRPr lang="en-GB" sz="1600" dirty="0"/>
          </a:p>
        </p:txBody>
      </p:sp>
      <p:pic>
        <p:nvPicPr>
          <p:cNvPr id="14" name="Picture 13">
            <a:extLst>
              <a:ext uri="{FF2B5EF4-FFF2-40B4-BE49-F238E27FC236}">
                <a16:creationId xmlns:a16="http://schemas.microsoft.com/office/drawing/2014/main" id="{94F60622-11BA-1241-9574-E8EAAFA1A143}"/>
              </a:ext>
            </a:extLst>
          </p:cNvPr>
          <p:cNvPicPr>
            <a:picLocks noChangeAspect="1"/>
          </p:cNvPicPr>
          <p:nvPr/>
        </p:nvPicPr>
        <p:blipFill>
          <a:blip r:embed="rId5"/>
          <a:stretch>
            <a:fillRect/>
          </a:stretch>
        </p:blipFill>
        <p:spPr>
          <a:xfrm>
            <a:off x="8079920" y="1216920"/>
            <a:ext cx="3960065" cy="3096339"/>
          </a:xfrm>
          <a:prstGeom prst="rect">
            <a:avLst/>
          </a:prstGeom>
        </p:spPr>
      </p:pic>
      <p:sp>
        <p:nvSpPr>
          <p:cNvPr id="15" name="Rectangle 14">
            <a:extLst>
              <a:ext uri="{FF2B5EF4-FFF2-40B4-BE49-F238E27FC236}">
                <a16:creationId xmlns:a16="http://schemas.microsoft.com/office/drawing/2014/main" id="{131C19B7-149E-464D-9B73-E065F48A8004}"/>
              </a:ext>
            </a:extLst>
          </p:cNvPr>
          <p:cNvSpPr/>
          <p:nvPr/>
        </p:nvSpPr>
        <p:spPr>
          <a:xfrm>
            <a:off x="7991995" y="4590164"/>
            <a:ext cx="4239592" cy="830997"/>
          </a:xfrm>
          <a:prstGeom prst="rect">
            <a:avLst/>
          </a:prstGeom>
        </p:spPr>
        <p:txBody>
          <a:bodyPr wrap="square">
            <a:spAutoFit/>
          </a:bodyPr>
          <a:lstStyle/>
          <a:p>
            <a:r>
              <a:rPr lang="en-US" sz="1600" dirty="0">
                <a:latin typeface="Gill Sans MT" charset="0"/>
                <a:ea typeface="Gill Sans MT" charset="0"/>
                <a:cs typeface="Gill Sans MT" charset="0"/>
              </a:rPr>
              <a:t>Year 1977 </a:t>
            </a:r>
            <a:r>
              <a:rPr lang="en-US" sz="1600" u="sng" dirty="0">
                <a:latin typeface="Gill Sans MT" charset="0"/>
                <a:ea typeface="Gill Sans MT" charset="0"/>
                <a:cs typeface="Gill Sans MT" charset="0"/>
              </a:rPr>
              <a:t>should not</a:t>
            </a:r>
            <a:r>
              <a:rPr lang="en-US" sz="1600" dirty="0">
                <a:latin typeface="Gill Sans MT" charset="0"/>
                <a:ea typeface="Gill Sans MT" charset="0"/>
                <a:cs typeface="Gill Sans MT" charset="0"/>
              </a:rPr>
              <a:t> be part of Guarani CCC,</a:t>
            </a:r>
          </a:p>
          <a:p>
            <a:r>
              <a:rPr lang="en-US" sz="1600" dirty="0">
                <a:latin typeface="Gill Sans MT" charset="0"/>
                <a:ea typeface="Gill Sans MT" charset="0"/>
                <a:cs typeface="Gill Sans MT" charset="0"/>
              </a:rPr>
              <a:t>Even the article in this language contains only events related to Guarani CCC…</a:t>
            </a:r>
          </a:p>
        </p:txBody>
      </p:sp>
      <p:sp>
        <p:nvSpPr>
          <p:cNvPr id="16" name="Rectangle 15">
            <a:extLst>
              <a:ext uri="{FF2B5EF4-FFF2-40B4-BE49-F238E27FC236}">
                <a16:creationId xmlns:a16="http://schemas.microsoft.com/office/drawing/2014/main" id="{FEF6239A-A404-1840-8188-13AA36F6A3DE}"/>
              </a:ext>
            </a:extLst>
          </p:cNvPr>
          <p:cNvSpPr/>
          <p:nvPr/>
        </p:nvSpPr>
        <p:spPr>
          <a:xfrm>
            <a:off x="814373" y="5771874"/>
            <a:ext cx="10526664" cy="707886"/>
          </a:xfrm>
          <a:prstGeom prst="rect">
            <a:avLst/>
          </a:prstGeom>
        </p:spPr>
        <p:txBody>
          <a:bodyPr wrap="none">
            <a:spAutoFit/>
          </a:bodyPr>
          <a:lstStyle/>
          <a:p>
            <a:r>
              <a:rPr lang="en-US" sz="2000" b="1" dirty="0">
                <a:latin typeface="Gill Sans MT" charset="0"/>
                <a:ea typeface="Gill Sans MT" charset="0"/>
                <a:cs typeface="Gill Sans MT" charset="0"/>
              </a:rPr>
              <a:t>The classifier ‘decides’ whether it should be in or not according to the features.</a:t>
            </a:r>
          </a:p>
          <a:p>
            <a:r>
              <a:rPr lang="en-US" sz="2000" b="1" dirty="0">
                <a:latin typeface="Gill Sans MT" charset="0"/>
                <a:ea typeface="Gill Sans MT" charset="0"/>
                <a:cs typeface="Gill Sans MT" charset="0"/>
              </a:rPr>
              <a:t>Not enough </a:t>
            </a:r>
            <a:r>
              <a:rPr lang="en-US" sz="2000" b="1" dirty="0" err="1">
                <a:latin typeface="Gill Sans MT" charset="0"/>
                <a:ea typeface="Gill Sans MT" charset="0"/>
                <a:cs typeface="Gill Sans MT" charset="0"/>
              </a:rPr>
              <a:t>outlinks</a:t>
            </a:r>
            <a:r>
              <a:rPr lang="en-US" sz="2000" b="1" dirty="0">
                <a:latin typeface="Gill Sans MT" charset="0"/>
                <a:ea typeface="Gill Sans MT" charset="0"/>
                <a:cs typeface="Gill Sans MT" charset="0"/>
              </a:rPr>
              <a:t> to CCC or no category from the category crawling? Probably out.</a:t>
            </a:r>
          </a:p>
        </p:txBody>
      </p:sp>
    </p:spTree>
    <p:extLst>
      <p:ext uri="{BB962C8B-B14F-4D97-AF65-F5344CB8AC3E}">
        <p14:creationId xmlns:p14="http://schemas.microsoft.com/office/powerpoint/2010/main" val="317796807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FD781A1-25A6-524E-B7B4-3DE802216BD3}"/>
              </a:ext>
            </a:extLst>
          </p:cNvPr>
          <p:cNvSpPr/>
          <p:nvPr/>
        </p:nvSpPr>
        <p:spPr>
          <a:xfrm>
            <a:off x="524656" y="455698"/>
            <a:ext cx="10987790" cy="6278642"/>
          </a:xfrm>
          <a:prstGeom prst="rect">
            <a:avLst/>
          </a:prstGeom>
        </p:spPr>
        <p:txBody>
          <a:bodyPr wrap="square">
            <a:spAutoFit/>
          </a:bodyPr>
          <a:lstStyle/>
          <a:p>
            <a:pPr algn="just"/>
            <a:r>
              <a:rPr lang="en-US" sz="2400" b="1" dirty="0">
                <a:latin typeface="Gill Sans MT" charset="0"/>
                <a:ea typeface="Gill Sans MT" charset="0"/>
                <a:cs typeface="Gill Sans MT" charset="0"/>
              </a:rPr>
              <a:t>Project’s Technical Overview</a:t>
            </a:r>
          </a:p>
          <a:p>
            <a:pPr algn="just"/>
            <a:endParaRPr lang="en-US" sz="2000" b="1" dirty="0">
              <a:latin typeface="Gill Sans MT" charset="0"/>
              <a:ea typeface="Gill Sans MT" charset="0"/>
              <a:cs typeface="Gill Sans MT" charset="0"/>
            </a:endParaRPr>
          </a:p>
          <a:p>
            <a:pPr marL="342900" indent="-342900" algn="just">
              <a:buFont typeface="Arial" panose="020B0604020202020204" pitchFamily="34" charset="0"/>
              <a:buChar char="•"/>
            </a:pPr>
            <a:r>
              <a:rPr lang="en-US" sz="2000" b="1" dirty="0">
                <a:latin typeface="Gill Sans MT" charset="0"/>
                <a:ea typeface="Gill Sans MT" charset="0"/>
                <a:cs typeface="Gill Sans MT" charset="0"/>
              </a:rPr>
              <a:t>Wikimedia Cloud Server at </a:t>
            </a:r>
            <a:r>
              <a:rPr lang="en-US" sz="2000" b="1" dirty="0" err="1">
                <a:latin typeface="Gill Sans MT" charset="0"/>
                <a:ea typeface="Gill Sans MT" charset="0"/>
                <a:cs typeface="Gill Sans MT" charset="0"/>
              </a:rPr>
              <a:t>Toolforge</a:t>
            </a:r>
            <a:endParaRPr lang="en-US" sz="2000" b="1" dirty="0">
              <a:latin typeface="Gill Sans MT" charset="0"/>
              <a:ea typeface="Gill Sans MT" charset="0"/>
              <a:cs typeface="Gill Sans MT" charset="0"/>
            </a:endParaRPr>
          </a:p>
          <a:p>
            <a:pPr algn="just"/>
            <a:r>
              <a:rPr lang="en-US" sz="2000" i="1" dirty="0">
                <a:latin typeface="Gill Sans MT" charset="0"/>
                <a:ea typeface="Gill Sans MT" charset="0"/>
                <a:cs typeface="Gill Sans MT" charset="0"/>
              </a:rPr>
              <a:t>Server:</a:t>
            </a:r>
            <a:r>
              <a:rPr lang="en-US" sz="2000" dirty="0">
                <a:latin typeface="Gill Sans MT" charset="0"/>
                <a:ea typeface="Gill Sans MT" charset="0"/>
                <a:cs typeface="Gill Sans MT" charset="0"/>
              </a:rPr>
              <a:t> https://</a:t>
            </a:r>
            <a:r>
              <a:rPr lang="en-US" sz="2000" dirty="0" err="1">
                <a:latin typeface="Gill Sans MT" charset="0"/>
                <a:ea typeface="Gill Sans MT" charset="0"/>
                <a:cs typeface="Gill Sans MT" charset="0"/>
              </a:rPr>
              <a:t>tools.wmflabs.org</a:t>
            </a:r>
            <a:r>
              <a:rPr lang="en-US" sz="2000" dirty="0">
                <a:latin typeface="Gill Sans MT" charset="0"/>
                <a:ea typeface="Gill Sans MT" charset="0"/>
                <a:cs typeface="Gill Sans MT" charset="0"/>
              </a:rPr>
              <a:t>/admin/tool/</a:t>
            </a:r>
            <a:r>
              <a:rPr lang="en-US" sz="2000" dirty="0" err="1">
                <a:latin typeface="Gill Sans MT" charset="0"/>
                <a:ea typeface="Gill Sans MT" charset="0"/>
                <a:cs typeface="Gill Sans MT" charset="0"/>
              </a:rPr>
              <a:t>wcdo</a:t>
            </a:r>
            <a:endParaRPr lang="en-US" sz="2000" dirty="0">
              <a:latin typeface="Gill Sans MT" charset="0"/>
              <a:ea typeface="Gill Sans MT" charset="0"/>
              <a:cs typeface="Gill Sans MT" charset="0"/>
            </a:endParaRPr>
          </a:p>
          <a:p>
            <a:pPr algn="just"/>
            <a:endParaRPr lang="en-US" sz="2000" i="1" dirty="0">
              <a:latin typeface="Gill Sans MT" charset="0"/>
              <a:ea typeface="Gill Sans MT" charset="0"/>
              <a:cs typeface="Gill Sans MT" charset="0"/>
            </a:endParaRPr>
          </a:p>
          <a:p>
            <a:pPr algn="just"/>
            <a:r>
              <a:rPr lang="en-US" sz="2000" i="1" dirty="0">
                <a:latin typeface="Gill Sans MT" charset="0"/>
                <a:ea typeface="Gill Sans MT" charset="0"/>
                <a:cs typeface="Gill Sans MT" charset="0"/>
              </a:rPr>
              <a:t>Execution: </a:t>
            </a:r>
            <a:r>
              <a:rPr lang="en-US" sz="2000" dirty="0">
                <a:latin typeface="Gill Sans MT" charset="0"/>
                <a:ea typeface="Gill Sans MT" charset="0"/>
                <a:cs typeface="Gill Sans MT" charset="0"/>
              </a:rPr>
              <a:t>crontab (</a:t>
            </a:r>
            <a:r>
              <a:rPr lang="en-US" sz="2000" dirty="0" err="1">
                <a:latin typeface="Gill Sans MT" charset="0"/>
                <a:ea typeface="Gill Sans MT" charset="0"/>
                <a:cs typeface="Gill Sans MT" charset="0"/>
              </a:rPr>
              <a:t>cron</a:t>
            </a:r>
            <a:r>
              <a:rPr lang="en-US" sz="2000" dirty="0">
                <a:latin typeface="Gill Sans MT" charset="0"/>
                <a:ea typeface="Gill Sans MT" charset="0"/>
                <a:cs typeface="Gill Sans MT" charset="0"/>
              </a:rPr>
              <a:t> job in shell) to execute the scripts on a </a:t>
            </a:r>
            <a:r>
              <a:rPr lang="en-US" sz="2000" b="1" u="sng" dirty="0">
                <a:solidFill>
                  <a:schemeClr val="accent2"/>
                </a:solidFill>
                <a:latin typeface="Gill Sans MT" charset="0"/>
                <a:ea typeface="Gill Sans MT" charset="0"/>
                <a:cs typeface="Gill Sans MT" charset="0"/>
              </a:rPr>
              <a:t>monthly basis</a:t>
            </a:r>
            <a:r>
              <a:rPr lang="en-US" sz="2000" dirty="0">
                <a:latin typeface="Gill Sans MT" charset="0"/>
                <a:ea typeface="Gill Sans MT" charset="0"/>
                <a:cs typeface="Gill Sans MT" charset="0"/>
              </a:rPr>
              <a:t>.</a:t>
            </a:r>
          </a:p>
          <a:p>
            <a:pPr algn="just"/>
            <a:endParaRPr lang="en-US" sz="2000" dirty="0">
              <a:latin typeface="Gill Sans MT" charset="0"/>
              <a:ea typeface="Gill Sans MT" charset="0"/>
              <a:cs typeface="Gill Sans MT" charset="0"/>
            </a:endParaRPr>
          </a:p>
          <a:p>
            <a:pPr algn="just"/>
            <a:r>
              <a:rPr lang="en-US" sz="2000" dirty="0">
                <a:latin typeface="Gill Sans MT" charset="0"/>
                <a:ea typeface="Gill Sans MT" charset="0"/>
                <a:cs typeface="Gill Sans MT" charset="0"/>
              </a:rPr>
              <a:t>Python scripts:</a:t>
            </a:r>
          </a:p>
          <a:p>
            <a:pPr algn="just"/>
            <a:r>
              <a:rPr lang="en-US" sz="2000" b="1" i="1" dirty="0" err="1">
                <a:solidFill>
                  <a:schemeClr val="accent2"/>
                </a:solidFill>
                <a:latin typeface="Gill Sans MT" charset="0"/>
                <a:ea typeface="Gill Sans MT" charset="0"/>
                <a:cs typeface="Gill Sans MT" charset="0"/>
              </a:rPr>
              <a:t>ccc_setup_language_context_mapping.py</a:t>
            </a:r>
            <a:r>
              <a:rPr lang="en-US" sz="2000" b="1" i="1" dirty="0">
                <a:solidFill>
                  <a:schemeClr val="accent2"/>
                </a:solidFill>
                <a:latin typeface="Gill Sans MT" charset="0"/>
                <a:ea typeface="Gill Sans MT" charset="0"/>
                <a:cs typeface="Gill Sans MT" charset="0"/>
              </a:rPr>
              <a:t> </a:t>
            </a:r>
            <a:r>
              <a:rPr lang="en-US" sz="2000" i="1" dirty="0">
                <a:latin typeface="Gill Sans MT" charset="0"/>
                <a:ea typeface="Gill Sans MT" charset="0"/>
                <a:cs typeface="Gill Sans MT" charset="0"/>
              </a:rPr>
              <a:t>(</a:t>
            </a:r>
            <a:r>
              <a:rPr lang="en-US" sz="2000" dirty="0">
                <a:latin typeface="Gill Sans MT" charset="0"/>
                <a:ea typeface="Gill Sans MT" charset="0"/>
                <a:cs typeface="Gill Sans MT" charset="0"/>
              </a:rPr>
              <a:t>it creates the language territories equivalences database).</a:t>
            </a:r>
          </a:p>
          <a:p>
            <a:pPr algn="just"/>
            <a:r>
              <a:rPr lang="en-US" sz="2000" b="1" i="1" dirty="0" err="1">
                <a:solidFill>
                  <a:schemeClr val="accent2"/>
                </a:solidFill>
                <a:latin typeface="Gill Sans MT" charset="0"/>
                <a:ea typeface="Gill Sans MT" charset="0"/>
                <a:cs typeface="Gill Sans MT" charset="0"/>
              </a:rPr>
              <a:t>ccc_selection.py</a:t>
            </a:r>
            <a:r>
              <a:rPr lang="en-US" sz="2000" b="1" i="1" dirty="0">
                <a:solidFill>
                  <a:srgbClr val="FF0000"/>
                </a:solidFill>
                <a:latin typeface="Gill Sans MT" charset="0"/>
                <a:ea typeface="Gill Sans MT" charset="0"/>
                <a:cs typeface="Gill Sans MT" charset="0"/>
              </a:rPr>
              <a:t> </a:t>
            </a:r>
            <a:r>
              <a:rPr lang="en-US" sz="2000" i="1" dirty="0">
                <a:latin typeface="Gill Sans MT" charset="0"/>
                <a:ea typeface="Gill Sans MT" charset="0"/>
                <a:cs typeface="Gill Sans MT" charset="0"/>
              </a:rPr>
              <a:t>(</a:t>
            </a:r>
            <a:r>
              <a:rPr lang="en-US" sz="2000" dirty="0">
                <a:latin typeface="Gill Sans MT" charset="0"/>
                <a:ea typeface="Gill Sans MT" charset="0"/>
                <a:cs typeface="Gill Sans MT" charset="0"/>
              </a:rPr>
              <a:t>it creates the main database </a:t>
            </a:r>
            <a:r>
              <a:rPr lang="en-US" sz="2000" dirty="0" err="1">
                <a:latin typeface="Gill Sans MT" charset="0"/>
                <a:ea typeface="Gill Sans MT" charset="0"/>
                <a:cs typeface="Gill Sans MT" charset="0"/>
              </a:rPr>
              <a:t>ccc_current.db</a:t>
            </a:r>
            <a:r>
              <a:rPr lang="en-US" sz="2000" dirty="0">
                <a:latin typeface="Gill Sans MT" charset="0"/>
                <a:ea typeface="Gill Sans MT" charset="0"/>
                <a:cs typeface="Gill Sans MT" charset="0"/>
              </a:rPr>
              <a:t> and the datasets).</a:t>
            </a:r>
          </a:p>
          <a:p>
            <a:pPr algn="just"/>
            <a:r>
              <a:rPr lang="en-US" sz="2000" b="1" i="1" dirty="0" err="1">
                <a:solidFill>
                  <a:schemeClr val="accent2"/>
                </a:solidFill>
                <a:latin typeface="Gill Sans MT" charset="0"/>
                <a:ea typeface="Gill Sans MT" charset="0"/>
                <a:cs typeface="Gill Sans MT" charset="0"/>
              </a:rPr>
              <a:t>stats_generation.py</a:t>
            </a:r>
            <a:r>
              <a:rPr lang="en-US" sz="2000" b="1" i="1" dirty="0">
                <a:solidFill>
                  <a:srgbClr val="FF0000"/>
                </a:solidFill>
                <a:latin typeface="Gill Sans MT" charset="0"/>
                <a:ea typeface="Gill Sans MT" charset="0"/>
                <a:cs typeface="Gill Sans MT" charset="0"/>
              </a:rPr>
              <a:t> </a:t>
            </a:r>
            <a:r>
              <a:rPr lang="en-US" sz="2000" i="1" dirty="0">
                <a:latin typeface="Gill Sans MT" charset="0"/>
                <a:ea typeface="Gill Sans MT" charset="0"/>
                <a:cs typeface="Gill Sans MT" charset="0"/>
              </a:rPr>
              <a:t>(</a:t>
            </a:r>
            <a:r>
              <a:rPr lang="en-US" sz="2000" dirty="0">
                <a:latin typeface="Gill Sans MT" charset="0"/>
                <a:ea typeface="Gill Sans MT" charset="0"/>
                <a:cs typeface="Gill Sans MT" charset="0"/>
              </a:rPr>
              <a:t>it creates the database </a:t>
            </a:r>
            <a:r>
              <a:rPr lang="en-US" sz="2000" dirty="0" err="1">
                <a:latin typeface="Gill Sans MT" charset="0"/>
                <a:ea typeface="Gill Sans MT" charset="0"/>
                <a:cs typeface="Gill Sans MT" charset="0"/>
              </a:rPr>
              <a:t>wcdo_data.db</a:t>
            </a:r>
            <a:r>
              <a:rPr lang="en-US" sz="2000" dirty="0">
                <a:latin typeface="Gill Sans MT" charset="0"/>
                <a:ea typeface="Gill Sans MT" charset="0"/>
                <a:cs typeface="Gill Sans MT" charset="0"/>
              </a:rPr>
              <a:t> with the main statistics).</a:t>
            </a:r>
          </a:p>
          <a:p>
            <a:pPr algn="just"/>
            <a:r>
              <a:rPr lang="en-US" sz="2000" b="1" i="1" dirty="0" err="1">
                <a:solidFill>
                  <a:schemeClr val="accent2"/>
                </a:solidFill>
                <a:latin typeface="Gill Sans MT" charset="0"/>
                <a:ea typeface="Gill Sans MT" charset="0"/>
                <a:cs typeface="Gill Sans MT" charset="0"/>
              </a:rPr>
              <a:t>meta_update.py</a:t>
            </a:r>
            <a:r>
              <a:rPr lang="en-US" sz="2000" b="1" i="1" dirty="0">
                <a:solidFill>
                  <a:schemeClr val="accent2"/>
                </a:solidFill>
                <a:latin typeface="Gill Sans MT" charset="0"/>
                <a:ea typeface="Gill Sans MT" charset="0"/>
                <a:cs typeface="Gill Sans MT" charset="0"/>
              </a:rPr>
              <a:t> </a:t>
            </a:r>
            <a:r>
              <a:rPr lang="en-US" sz="2000" dirty="0">
                <a:latin typeface="Gill Sans MT" charset="0"/>
                <a:ea typeface="Gill Sans MT" charset="0"/>
                <a:cs typeface="Gill Sans MT" charset="0"/>
              </a:rPr>
              <a:t>(it updates stats in meta with </a:t>
            </a:r>
            <a:r>
              <a:rPr lang="en-US" sz="2000" b="1" i="1" dirty="0" err="1">
                <a:latin typeface="Gill Sans MT" charset="0"/>
                <a:ea typeface="Gill Sans MT" charset="0"/>
                <a:cs typeface="Gill Sans MT" charset="0"/>
              </a:rPr>
              <a:t>pywikibot</a:t>
            </a:r>
            <a:r>
              <a:rPr lang="en-US" sz="2000" i="1" dirty="0">
                <a:latin typeface="Gill Sans MT" charset="0"/>
                <a:ea typeface="Gill Sans MT" charset="0"/>
                <a:cs typeface="Gill Sans MT" charset="0"/>
              </a:rPr>
              <a:t> </a:t>
            </a:r>
            <a:r>
              <a:rPr lang="en-US" sz="2000" dirty="0">
                <a:latin typeface="Gill Sans MT" charset="0"/>
                <a:ea typeface="Gill Sans MT" charset="0"/>
                <a:cs typeface="Gill Sans MT" charset="0"/>
              </a:rPr>
              <a:t>and in the website).</a:t>
            </a:r>
          </a:p>
          <a:p>
            <a:pPr algn="just"/>
            <a:endParaRPr lang="en-US" sz="2000" b="1" dirty="0">
              <a:latin typeface="Gill Sans MT" charset="0"/>
              <a:ea typeface="Gill Sans MT" charset="0"/>
              <a:cs typeface="Gill Sans MT" charset="0"/>
            </a:endParaRPr>
          </a:p>
          <a:p>
            <a:pPr marL="342900" indent="-342900" algn="just">
              <a:buFont typeface="Arial" panose="020B0604020202020204" pitchFamily="34" charset="0"/>
              <a:buChar char="•"/>
            </a:pPr>
            <a:r>
              <a:rPr lang="en-US" sz="2000" b="1" dirty="0">
                <a:latin typeface="Gill Sans MT" charset="0"/>
                <a:ea typeface="Gill Sans MT" charset="0"/>
                <a:cs typeface="Gill Sans MT" charset="0"/>
              </a:rPr>
              <a:t>Datasets</a:t>
            </a:r>
          </a:p>
          <a:p>
            <a:pPr algn="just"/>
            <a:r>
              <a:rPr lang="en-US" sz="2000" dirty="0">
                <a:latin typeface="Gill Sans MT" charset="0"/>
                <a:ea typeface="Gill Sans MT" charset="0"/>
                <a:cs typeface="Gill Sans MT" charset="0"/>
              </a:rPr>
              <a:t>They are available at </a:t>
            </a:r>
            <a:r>
              <a:rPr lang="en-US" sz="2000" dirty="0" err="1">
                <a:latin typeface="Gill Sans MT" charset="0"/>
                <a:ea typeface="Gill Sans MT" charset="0"/>
                <a:cs typeface="Gill Sans MT" charset="0"/>
              </a:rPr>
              <a:t>wcdo.wmflabs.org</a:t>
            </a:r>
            <a:r>
              <a:rPr lang="en-US" sz="2000" dirty="0">
                <a:latin typeface="Gill Sans MT" charset="0"/>
                <a:ea typeface="Gill Sans MT" charset="0"/>
                <a:cs typeface="Gill Sans MT" charset="0"/>
              </a:rPr>
              <a:t>/datasets and at </a:t>
            </a:r>
            <a:r>
              <a:rPr lang="en-GB" sz="2000" dirty="0" err="1"/>
              <a:t>figshare.com</a:t>
            </a:r>
            <a:r>
              <a:rPr lang="en-GB" sz="2000" dirty="0"/>
              <a:t>/account/home#/projects/28272</a:t>
            </a:r>
          </a:p>
          <a:p>
            <a:pPr algn="just"/>
            <a:endParaRPr lang="en-US" sz="2000" b="1" dirty="0">
              <a:latin typeface="Gill Sans MT" charset="0"/>
              <a:ea typeface="Gill Sans MT" charset="0"/>
              <a:cs typeface="Gill Sans MT" charset="0"/>
            </a:endParaRPr>
          </a:p>
          <a:p>
            <a:pPr marL="342900" indent="-342900" algn="just">
              <a:buFont typeface="Arial" panose="020B0604020202020204" pitchFamily="34" charset="0"/>
              <a:buChar char="•"/>
            </a:pPr>
            <a:r>
              <a:rPr lang="en-US" sz="2000" b="1" dirty="0">
                <a:latin typeface="Gill Sans MT" charset="0"/>
                <a:ea typeface="Gill Sans MT" charset="0"/>
                <a:cs typeface="Gill Sans MT" charset="0"/>
              </a:rPr>
              <a:t>Code in </a:t>
            </a:r>
            <a:r>
              <a:rPr lang="en-US" sz="2000" b="1" dirty="0" err="1">
                <a:latin typeface="Gill Sans MT" charset="0"/>
                <a:ea typeface="Gill Sans MT" charset="0"/>
                <a:cs typeface="Gill Sans MT" charset="0"/>
              </a:rPr>
              <a:t>Github</a:t>
            </a:r>
            <a:endParaRPr lang="en-US" sz="2000" b="1" dirty="0">
              <a:latin typeface="Gill Sans MT" charset="0"/>
              <a:ea typeface="Gill Sans MT" charset="0"/>
              <a:cs typeface="Gill Sans MT" charset="0"/>
            </a:endParaRPr>
          </a:p>
          <a:p>
            <a:pPr algn="just"/>
            <a:r>
              <a:rPr lang="en-US" sz="2000" dirty="0">
                <a:latin typeface="Gill Sans MT" charset="0"/>
                <a:ea typeface="Gill Sans MT" charset="0"/>
                <a:cs typeface="Gill Sans MT" charset="0"/>
              </a:rPr>
              <a:t>All the code, presentation and files are at: </a:t>
            </a:r>
            <a:r>
              <a:rPr lang="en-GB" sz="2000" dirty="0" err="1"/>
              <a:t>github.com</a:t>
            </a:r>
            <a:r>
              <a:rPr lang="en-GB" sz="2000" dirty="0"/>
              <a:t>/</a:t>
            </a:r>
            <a:r>
              <a:rPr lang="en-GB" sz="2000" dirty="0" err="1"/>
              <a:t>marcmiquel</a:t>
            </a:r>
            <a:r>
              <a:rPr lang="en-GB" sz="2000" dirty="0"/>
              <a:t>/WCDO</a:t>
            </a:r>
          </a:p>
          <a:p>
            <a:pPr algn="just"/>
            <a:endParaRPr lang="en-US" b="1" dirty="0">
              <a:solidFill>
                <a:srgbClr val="0070C0"/>
              </a:solidFill>
              <a:latin typeface="Gill Sans MT" charset="0"/>
              <a:ea typeface="Gill Sans MT" charset="0"/>
              <a:cs typeface="Gill Sans MT" charset="0"/>
            </a:endParaRPr>
          </a:p>
          <a:p>
            <a:pPr algn="just"/>
            <a:r>
              <a:rPr lang="en-US" sz="2000" b="1" dirty="0">
                <a:solidFill>
                  <a:schemeClr val="accent2">
                    <a:lumMod val="50000"/>
                  </a:schemeClr>
                </a:solidFill>
                <a:latin typeface="Gill Sans MT" charset="0"/>
                <a:ea typeface="Gill Sans MT" charset="0"/>
                <a:cs typeface="Gill Sans MT" charset="0"/>
              </a:rPr>
              <a:t>Do you want to join? E-mail me at </a:t>
            </a:r>
            <a:r>
              <a:rPr lang="en-US" sz="2000" b="1" dirty="0" err="1">
                <a:solidFill>
                  <a:schemeClr val="accent2">
                    <a:lumMod val="50000"/>
                  </a:schemeClr>
                </a:solidFill>
                <a:latin typeface="Gill Sans MT" charset="0"/>
                <a:ea typeface="Gill Sans MT" charset="0"/>
                <a:cs typeface="Gill Sans MT" charset="0"/>
              </a:rPr>
              <a:t>marcmiquel@gmail.com</a:t>
            </a:r>
            <a:endParaRPr lang="en-US" sz="2000" b="1" dirty="0">
              <a:solidFill>
                <a:schemeClr val="accent2">
                  <a:lumMod val="50000"/>
                </a:schemeClr>
              </a:solidFill>
              <a:latin typeface="Gill Sans MT" charset="0"/>
              <a:ea typeface="Gill Sans MT" charset="0"/>
              <a:cs typeface="Gill Sans MT" charset="0"/>
            </a:endParaRPr>
          </a:p>
        </p:txBody>
      </p:sp>
      <p:sp>
        <p:nvSpPr>
          <p:cNvPr id="2" name="Rectangle 1">
            <a:extLst>
              <a:ext uri="{FF2B5EF4-FFF2-40B4-BE49-F238E27FC236}">
                <a16:creationId xmlns:a16="http://schemas.microsoft.com/office/drawing/2014/main" id="{CEF60444-6FE7-C747-B707-05E259E48E9E}"/>
              </a:ext>
            </a:extLst>
          </p:cNvPr>
          <p:cNvSpPr/>
          <p:nvPr/>
        </p:nvSpPr>
        <p:spPr>
          <a:xfrm>
            <a:off x="5775955" y="1434195"/>
            <a:ext cx="5947141" cy="400110"/>
          </a:xfrm>
          <a:prstGeom prst="rect">
            <a:avLst/>
          </a:prstGeom>
        </p:spPr>
        <p:txBody>
          <a:bodyPr wrap="none">
            <a:spAutoFit/>
          </a:bodyPr>
          <a:lstStyle/>
          <a:p>
            <a:r>
              <a:rPr lang="en-US" sz="2000" i="1" dirty="0">
                <a:latin typeface="Gill Sans MT" charset="0"/>
                <a:ea typeface="Gill Sans MT" charset="0"/>
                <a:cs typeface="Gill Sans MT" charset="0"/>
              </a:rPr>
              <a:t>Phabricator:</a:t>
            </a:r>
            <a:r>
              <a:rPr lang="en-US" sz="2000" dirty="0">
                <a:latin typeface="Gill Sans MT" charset="0"/>
                <a:ea typeface="Gill Sans MT" charset="0"/>
                <a:cs typeface="Gill Sans MT" charset="0"/>
              </a:rPr>
              <a:t> </a:t>
            </a:r>
            <a:r>
              <a:rPr lang="en-US" sz="2000" dirty="0"/>
              <a:t>https://</a:t>
            </a:r>
            <a:r>
              <a:rPr lang="en-US" sz="2000" dirty="0" err="1"/>
              <a:t>phabricator.wikimedia.org</a:t>
            </a:r>
            <a:r>
              <a:rPr lang="en-US" sz="2000" dirty="0"/>
              <a:t>/T193984</a:t>
            </a:r>
            <a:endParaRPr lang="en-GB" sz="2000" dirty="0"/>
          </a:p>
        </p:txBody>
      </p:sp>
    </p:spTree>
    <p:extLst>
      <p:ext uri="{BB962C8B-B14F-4D97-AF65-F5344CB8AC3E}">
        <p14:creationId xmlns:p14="http://schemas.microsoft.com/office/powerpoint/2010/main" val="106177231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871C10-E471-5B4A-8694-F9B4A7C392EE}"/>
              </a:ext>
            </a:extLst>
          </p:cNvPr>
          <p:cNvSpPr/>
          <p:nvPr/>
        </p:nvSpPr>
        <p:spPr>
          <a:xfrm>
            <a:off x="908486" y="598083"/>
            <a:ext cx="10987790" cy="6617196"/>
          </a:xfrm>
          <a:prstGeom prst="rect">
            <a:avLst/>
          </a:prstGeom>
        </p:spPr>
        <p:txBody>
          <a:bodyPr wrap="square">
            <a:spAutoFit/>
          </a:bodyPr>
          <a:lstStyle/>
          <a:p>
            <a:pPr algn="just"/>
            <a:r>
              <a:rPr lang="en-US" sz="2400" b="1" dirty="0">
                <a:latin typeface="Gill Sans MT" charset="0"/>
                <a:ea typeface="Gill Sans MT" charset="0"/>
                <a:cs typeface="Gill Sans MT" charset="0"/>
              </a:rPr>
              <a:t>Taking into account the main languages, CCC is about a quarter of the Wikipedia.</a:t>
            </a:r>
          </a:p>
          <a:p>
            <a:pPr algn="just"/>
            <a:endParaRPr lang="en-US" sz="2400" b="1" dirty="0">
              <a:latin typeface="Gill Sans MT" charset="0"/>
              <a:ea typeface="Gill Sans MT" charset="0"/>
              <a:cs typeface="Gill Sans MT" charset="0"/>
            </a:endParaRPr>
          </a:p>
          <a:p>
            <a:pPr algn="just"/>
            <a:r>
              <a:rPr lang="en-US" sz="2400" b="1" dirty="0">
                <a:latin typeface="Gill Sans MT" charset="0"/>
                <a:ea typeface="Gill Sans MT" charset="0"/>
                <a:cs typeface="Gill Sans MT" charset="0"/>
              </a:rPr>
              <a:t>CCC articles percentage is very variable.</a:t>
            </a:r>
            <a:endParaRPr lang="en-US" sz="2400"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800" b="1" dirty="0">
              <a:latin typeface="Gill Sans MT" charset="0"/>
              <a:ea typeface="Gill Sans MT" charset="0"/>
              <a:cs typeface="Gill Sans MT" charset="0"/>
            </a:endParaRPr>
          </a:p>
        </p:txBody>
      </p:sp>
      <p:pic>
        <p:nvPicPr>
          <p:cNvPr id="4" name="Picture 3">
            <a:extLst>
              <a:ext uri="{FF2B5EF4-FFF2-40B4-BE49-F238E27FC236}">
                <a16:creationId xmlns:a16="http://schemas.microsoft.com/office/drawing/2014/main" id="{FD280AD7-11C4-DD40-9F66-903B49B5F35A}"/>
              </a:ext>
            </a:extLst>
          </p:cNvPr>
          <p:cNvPicPr>
            <a:picLocks noChangeAspect="1"/>
          </p:cNvPicPr>
          <p:nvPr/>
        </p:nvPicPr>
        <p:blipFill>
          <a:blip r:embed="rId3"/>
          <a:stretch>
            <a:fillRect/>
          </a:stretch>
        </p:blipFill>
        <p:spPr>
          <a:xfrm>
            <a:off x="4223783" y="2560506"/>
            <a:ext cx="3600450" cy="3600450"/>
          </a:xfrm>
          <a:prstGeom prst="rect">
            <a:avLst/>
          </a:prstGeom>
        </p:spPr>
      </p:pic>
    </p:spTree>
    <p:extLst>
      <p:ext uri="{BB962C8B-B14F-4D97-AF65-F5344CB8AC3E}">
        <p14:creationId xmlns:p14="http://schemas.microsoft.com/office/powerpoint/2010/main" val="19412233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653976" y="1966811"/>
            <a:ext cx="11122864" cy="1077218"/>
          </a:xfrm>
          <a:prstGeom prst="rect">
            <a:avLst/>
          </a:prstGeom>
        </p:spPr>
        <p:txBody>
          <a:bodyPr wrap="square">
            <a:spAutoFit/>
          </a:bodyPr>
          <a:lstStyle/>
          <a:p>
            <a:pPr algn="just"/>
            <a:r>
              <a:rPr lang="en-US" sz="3200" b="1" dirty="0">
                <a:solidFill>
                  <a:schemeClr val="bg1"/>
                </a:solidFill>
                <a:latin typeface="Gill Sans MT" charset="0"/>
                <a:ea typeface="Gill Sans MT" charset="0"/>
                <a:cs typeface="Gill Sans MT" charset="0"/>
              </a:rPr>
              <a:t>List of  </a:t>
            </a:r>
            <a:r>
              <a:rPr lang="en-US" sz="3200" b="1" dirty="0" err="1">
                <a:solidFill>
                  <a:schemeClr val="bg1"/>
                </a:solidFill>
                <a:latin typeface="Gill Sans MT" charset="0"/>
                <a:ea typeface="Gill Sans MT" charset="0"/>
                <a:cs typeface="Gill Sans MT" charset="0"/>
              </a:rPr>
              <a:t>Wikipedias</a:t>
            </a:r>
            <a:r>
              <a:rPr lang="en-US" sz="3200" b="1" dirty="0">
                <a:solidFill>
                  <a:schemeClr val="bg1"/>
                </a:solidFill>
                <a:latin typeface="Gill Sans MT" charset="0"/>
                <a:ea typeface="Gill Sans MT" charset="0"/>
                <a:cs typeface="Gill Sans MT" charset="0"/>
              </a:rPr>
              <a:t> by Cultural Context Content</a:t>
            </a:r>
          </a:p>
          <a:p>
            <a:pPr algn="just"/>
            <a:r>
              <a:rPr lang="en-US" sz="3200" b="1" dirty="0">
                <a:solidFill>
                  <a:schemeClr val="bg1"/>
                </a:solidFill>
                <a:latin typeface="Gill Sans MT" charset="0"/>
                <a:ea typeface="Gill Sans MT" charset="0"/>
                <a:cs typeface="Gill Sans MT" charset="0"/>
              </a:rPr>
              <a:t>List of Language Territories by Cultural Context Content </a:t>
            </a:r>
            <a:endParaRPr lang="en-US" sz="2400" dirty="0">
              <a:solidFill>
                <a:schemeClr val="bg1"/>
              </a:solidFill>
              <a:latin typeface="Gill Sans MT" charset="0"/>
              <a:ea typeface="Gill Sans MT" charset="0"/>
              <a:cs typeface="Gill Sans MT" charset="0"/>
            </a:endParaRPr>
          </a:p>
        </p:txBody>
      </p:sp>
      <p:sp>
        <p:nvSpPr>
          <p:cNvPr id="3" name="Rectangle 2">
            <a:extLst>
              <a:ext uri="{FF2B5EF4-FFF2-40B4-BE49-F238E27FC236}">
                <a16:creationId xmlns:a16="http://schemas.microsoft.com/office/drawing/2014/main" id="{2940AAB8-2B5E-2240-A6A4-A05A5587817F}"/>
              </a:ext>
            </a:extLst>
          </p:cNvPr>
          <p:cNvSpPr/>
          <p:nvPr/>
        </p:nvSpPr>
        <p:spPr>
          <a:xfrm>
            <a:off x="653976" y="3564051"/>
            <a:ext cx="10758165" cy="830997"/>
          </a:xfrm>
          <a:prstGeom prst="rect">
            <a:avLst/>
          </a:prstGeom>
        </p:spPr>
        <p:txBody>
          <a:bodyPr wrap="square">
            <a:spAutoFit/>
          </a:bodyPr>
          <a:lstStyle/>
          <a:p>
            <a:pPr algn="just"/>
            <a:r>
              <a:rPr lang="en-US" sz="2400" dirty="0">
                <a:solidFill>
                  <a:schemeClr val="bg1"/>
                </a:solidFill>
                <a:latin typeface="Gill Sans MT" charset="0"/>
                <a:ea typeface="Gill Sans MT" charset="0"/>
                <a:cs typeface="Gill Sans MT" charset="0"/>
              </a:rPr>
              <a:t>http://</a:t>
            </a:r>
            <a:r>
              <a:rPr lang="en-US" sz="2400" dirty="0" err="1">
                <a:solidFill>
                  <a:schemeClr val="bg1"/>
                </a:solidFill>
                <a:latin typeface="Gill Sans MT" charset="0"/>
                <a:ea typeface="Gill Sans MT" charset="0"/>
                <a:cs typeface="Gill Sans MT" charset="0"/>
              </a:rPr>
              <a:t>wcdo.wmflabs.org</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list_of_wikipedias_by_cultural_context_content</a:t>
            </a:r>
            <a:endParaRPr lang="en-US" sz="2400" dirty="0">
              <a:solidFill>
                <a:schemeClr val="bg1"/>
              </a:solidFill>
              <a:latin typeface="Gill Sans MT" charset="0"/>
              <a:ea typeface="Gill Sans MT" charset="0"/>
              <a:cs typeface="Gill Sans MT" charset="0"/>
            </a:endParaRPr>
          </a:p>
          <a:p>
            <a:pPr algn="just"/>
            <a:r>
              <a:rPr lang="en-US" sz="2400" dirty="0">
                <a:solidFill>
                  <a:schemeClr val="bg1"/>
                </a:solidFill>
                <a:latin typeface="Gill Sans MT" charset="0"/>
                <a:ea typeface="Gill Sans MT" charset="0"/>
                <a:cs typeface="Gill Sans MT" charset="0"/>
              </a:rPr>
              <a:t>http://</a:t>
            </a:r>
            <a:r>
              <a:rPr lang="en-US" sz="2400" dirty="0" err="1">
                <a:solidFill>
                  <a:schemeClr val="bg1"/>
                </a:solidFill>
                <a:latin typeface="Gill Sans MT" charset="0"/>
                <a:ea typeface="Gill Sans MT" charset="0"/>
                <a:cs typeface="Gill Sans MT" charset="0"/>
              </a:rPr>
              <a:t>wcdo.wmflabs.org</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list_of_language_territories_by_cultural_context_content</a:t>
            </a:r>
            <a:endParaRPr lang="en-US" sz="2400" dirty="0">
              <a:solidFill>
                <a:schemeClr val="bg1"/>
              </a:solidFill>
              <a:latin typeface="Gill Sans MT" charset="0"/>
              <a:ea typeface="Gill Sans MT" charset="0"/>
              <a:cs typeface="Gill Sans MT" charset="0"/>
            </a:endParaRPr>
          </a:p>
        </p:txBody>
      </p:sp>
      <p:sp>
        <p:nvSpPr>
          <p:cNvPr id="4" name="Rectangle 3">
            <a:extLst>
              <a:ext uri="{FF2B5EF4-FFF2-40B4-BE49-F238E27FC236}">
                <a16:creationId xmlns:a16="http://schemas.microsoft.com/office/drawing/2014/main" id="{5C4A2867-BCE8-5B47-8A04-43376B22E2EE}"/>
              </a:ext>
            </a:extLst>
          </p:cNvPr>
          <p:cNvSpPr/>
          <p:nvPr/>
        </p:nvSpPr>
        <p:spPr>
          <a:xfrm>
            <a:off x="653977" y="1036645"/>
            <a:ext cx="10758164" cy="584775"/>
          </a:xfrm>
          <a:prstGeom prst="rect">
            <a:avLst/>
          </a:prstGeom>
        </p:spPr>
        <p:txBody>
          <a:bodyPr wrap="square">
            <a:spAutoFit/>
          </a:bodyPr>
          <a:lstStyle/>
          <a:p>
            <a:pPr algn="just"/>
            <a:r>
              <a:rPr lang="en-US" sz="3200" b="1" dirty="0">
                <a:solidFill>
                  <a:schemeClr val="accent2"/>
                </a:solidFill>
                <a:latin typeface="Gill Sans MT" charset="0"/>
                <a:ea typeface="Gill Sans MT" charset="0"/>
                <a:cs typeface="Gill Sans MT" charset="0"/>
              </a:rPr>
              <a:t>What is the extent of this language CCC?</a:t>
            </a:r>
          </a:p>
        </p:txBody>
      </p:sp>
    </p:spTree>
    <p:extLst>
      <p:ext uri="{BB962C8B-B14F-4D97-AF65-F5344CB8AC3E}">
        <p14:creationId xmlns:p14="http://schemas.microsoft.com/office/powerpoint/2010/main" val="36088039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ACC81F-D48D-C246-90AB-1F53E46393CC}"/>
              </a:ext>
            </a:extLst>
          </p:cNvPr>
          <p:cNvPicPr>
            <a:picLocks noChangeAspect="1"/>
          </p:cNvPicPr>
          <p:nvPr/>
        </p:nvPicPr>
        <p:blipFill>
          <a:blip r:embed="rId3"/>
          <a:stretch>
            <a:fillRect/>
          </a:stretch>
        </p:blipFill>
        <p:spPr>
          <a:xfrm>
            <a:off x="1448285" y="0"/>
            <a:ext cx="9295429" cy="6858000"/>
          </a:xfrm>
          <a:prstGeom prst="rect">
            <a:avLst/>
          </a:prstGeom>
        </p:spPr>
      </p:pic>
    </p:spTree>
    <p:extLst>
      <p:ext uri="{BB962C8B-B14F-4D97-AF65-F5344CB8AC3E}">
        <p14:creationId xmlns:p14="http://schemas.microsoft.com/office/powerpoint/2010/main" val="40707680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3CE3CC-EEB1-6242-AA9E-64199AE22977}"/>
              </a:ext>
            </a:extLst>
          </p:cNvPr>
          <p:cNvSpPr>
            <a:spLocks noGrp="1"/>
          </p:cNvSpPr>
          <p:nvPr>
            <p:ph idx="1"/>
          </p:nvPr>
        </p:nvSpPr>
        <p:spPr>
          <a:xfrm>
            <a:off x="838200" y="1303111"/>
            <a:ext cx="10515600" cy="5135012"/>
          </a:xfrm>
        </p:spPr>
        <p:txBody>
          <a:bodyPr>
            <a:normAutofit/>
          </a:bodyPr>
          <a:lstStyle/>
          <a:p>
            <a:pPr marL="0" lvl="0" indent="0">
              <a:lnSpc>
                <a:spcPct val="100000"/>
              </a:lnSpc>
              <a:spcBef>
                <a:spcPts val="0"/>
              </a:spcBef>
              <a:buNone/>
              <a:defRPr/>
            </a:pPr>
            <a:endParaRPr lang="en-US" dirty="0">
              <a:solidFill>
                <a:schemeClr val="accent2"/>
              </a:solidFill>
            </a:endParaRPr>
          </a:p>
          <a:p>
            <a:pPr marL="0" lvl="0" indent="0">
              <a:lnSpc>
                <a:spcPct val="100000"/>
              </a:lnSpc>
              <a:spcBef>
                <a:spcPts val="0"/>
              </a:spcBef>
              <a:buNone/>
              <a:defRPr/>
            </a:pPr>
            <a:endParaRPr lang="en-US" dirty="0">
              <a:solidFill>
                <a:schemeClr val="accent2"/>
              </a:solidFill>
            </a:endParaRPr>
          </a:p>
          <a:p>
            <a:pPr marL="0" lvl="0" indent="0">
              <a:lnSpc>
                <a:spcPct val="100000"/>
              </a:lnSpc>
              <a:spcBef>
                <a:spcPts val="0"/>
              </a:spcBef>
              <a:buNone/>
              <a:defRPr/>
            </a:pPr>
            <a:endParaRPr lang="en-US" dirty="0">
              <a:solidFill>
                <a:schemeClr val="accent2"/>
              </a:solidFill>
            </a:endParaRPr>
          </a:p>
          <a:p>
            <a:pPr marL="0" lvl="0" indent="0">
              <a:lnSpc>
                <a:spcPct val="100000"/>
              </a:lnSpc>
              <a:spcBef>
                <a:spcPts val="0"/>
              </a:spcBef>
              <a:buNone/>
              <a:defRPr/>
            </a:pPr>
            <a:endParaRPr lang="en-US" dirty="0">
              <a:solidFill>
                <a:schemeClr val="accent2"/>
              </a:solidFill>
            </a:endParaRPr>
          </a:p>
          <a:p>
            <a:pPr marL="0" lvl="0" indent="0">
              <a:lnSpc>
                <a:spcPct val="100000"/>
              </a:lnSpc>
              <a:spcBef>
                <a:spcPts val="0"/>
              </a:spcBef>
              <a:buNone/>
              <a:defRPr/>
            </a:pPr>
            <a:endParaRPr lang="en-US" dirty="0">
              <a:solidFill>
                <a:schemeClr val="accent2"/>
              </a:solidFill>
            </a:endParaRPr>
          </a:p>
          <a:p>
            <a:pPr marL="0" lvl="0" indent="0">
              <a:lnSpc>
                <a:spcPct val="100000"/>
              </a:lnSpc>
              <a:spcBef>
                <a:spcPts val="0"/>
              </a:spcBef>
              <a:buNone/>
              <a:defRPr/>
            </a:pPr>
            <a:endParaRPr lang="en-US" dirty="0">
              <a:solidFill>
                <a:schemeClr val="accent2"/>
              </a:solidFill>
            </a:endParaRPr>
          </a:p>
          <a:p>
            <a:pPr marL="0" lvl="0" indent="0">
              <a:lnSpc>
                <a:spcPct val="100000"/>
              </a:lnSpc>
              <a:spcBef>
                <a:spcPts val="0"/>
              </a:spcBef>
              <a:buNone/>
              <a:defRPr/>
            </a:pPr>
            <a:endParaRPr lang="en-US" dirty="0">
              <a:solidFill>
                <a:schemeClr val="accent2"/>
              </a:solidFill>
            </a:endParaRPr>
          </a:p>
          <a:p>
            <a:pPr marL="0" lvl="0" indent="0">
              <a:lnSpc>
                <a:spcPct val="100000"/>
              </a:lnSpc>
              <a:spcBef>
                <a:spcPts val="0"/>
              </a:spcBef>
              <a:buNone/>
              <a:defRPr/>
            </a:pPr>
            <a:endParaRPr lang="en-US" dirty="0">
              <a:solidFill>
                <a:schemeClr val="accent2"/>
              </a:solidFill>
            </a:endParaRPr>
          </a:p>
          <a:p>
            <a:pPr marL="0" lvl="0" indent="0">
              <a:lnSpc>
                <a:spcPct val="100000"/>
              </a:lnSpc>
              <a:spcBef>
                <a:spcPts val="0"/>
              </a:spcBef>
              <a:buNone/>
              <a:defRPr/>
            </a:pPr>
            <a:endParaRPr lang="en-US" dirty="0">
              <a:solidFill>
                <a:schemeClr val="accent2"/>
              </a:solidFill>
            </a:endParaRPr>
          </a:p>
          <a:p>
            <a:pPr marL="0" lvl="0" indent="0">
              <a:lnSpc>
                <a:spcPct val="100000"/>
              </a:lnSpc>
              <a:spcBef>
                <a:spcPts val="0"/>
              </a:spcBef>
              <a:buNone/>
              <a:defRPr/>
            </a:pPr>
            <a:endParaRPr lang="en-US" dirty="0">
              <a:solidFill>
                <a:schemeClr val="accent2"/>
              </a:solidFill>
            </a:endParaRPr>
          </a:p>
          <a:p>
            <a:pPr marL="0" lvl="0" indent="0" algn="ctr">
              <a:lnSpc>
                <a:spcPct val="100000"/>
              </a:lnSpc>
              <a:spcBef>
                <a:spcPts val="0"/>
              </a:spcBef>
              <a:buNone/>
              <a:defRPr/>
            </a:pPr>
            <a:r>
              <a:rPr lang="en-US" b="1" dirty="0">
                <a:solidFill>
                  <a:schemeClr val="accent2"/>
                </a:solidFill>
              </a:rPr>
              <a:t>How is my culture represented in Wikipedia?</a:t>
            </a:r>
          </a:p>
        </p:txBody>
      </p:sp>
      <p:pic>
        <p:nvPicPr>
          <p:cNvPr id="4" name="Shape 212" descr="Wikipedia-logo-v2.svg.png">
            <a:extLst>
              <a:ext uri="{FF2B5EF4-FFF2-40B4-BE49-F238E27FC236}">
                <a16:creationId xmlns:a16="http://schemas.microsoft.com/office/drawing/2014/main" id="{9EA8A6F9-85E5-1244-A767-2738E39BF3EF}"/>
              </a:ext>
            </a:extLst>
          </p:cNvPr>
          <p:cNvPicPr preferRelativeResize="0"/>
          <p:nvPr/>
        </p:nvPicPr>
        <p:blipFill>
          <a:blip r:embed="rId3">
            <a:alphaModFix/>
          </a:blip>
          <a:stretch>
            <a:fillRect/>
          </a:stretch>
        </p:blipFill>
        <p:spPr>
          <a:xfrm>
            <a:off x="7767155" y="2067025"/>
            <a:ext cx="2687217" cy="2479789"/>
          </a:xfrm>
          <a:prstGeom prst="rect">
            <a:avLst/>
          </a:prstGeom>
          <a:noFill/>
          <a:ln>
            <a:noFill/>
          </a:ln>
        </p:spPr>
      </p:pic>
      <p:pic>
        <p:nvPicPr>
          <p:cNvPr id="5" name="Picture 4">
            <a:extLst>
              <a:ext uri="{FF2B5EF4-FFF2-40B4-BE49-F238E27FC236}">
                <a16:creationId xmlns:a16="http://schemas.microsoft.com/office/drawing/2014/main" id="{80FE0980-9253-494A-900C-054CD8A9A67C}"/>
              </a:ext>
            </a:extLst>
          </p:cNvPr>
          <p:cNvPicPr>
            <a:picLocks noChangeAspect="1"/>
          </p:cNvPicPr>
          <p:nvPr/>
        </p:nvPicPr>
        <p:blipFill>
          <a:blip r:embed="rId4"/>
          <a:stretch>
            <a:fillRect/>
          </a:stretch>
        </p:blipFill>
        <p:spPr>
          <a:xfrm>
            <a:off x="1534279" y="1461320"/>
            <a:ext cx="5536797" cy="3691198"/>
          </a:xfrm>
          <a:prstGeom prst="rect">
            <a:avLst/>
          </a:prstGeom>
        </p:spPr>
      </p:pic>
    </p:spTree>
    <p:extLst>
      <p:ext uri="{BB962C8B-B14F-4D97-AF65-F5344CB8AC3E}">
        <p14:creationId xmlns:p14="http://schemas.microsoft.com/office/powerpoint/2010/main" val="20817120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518DFB-6C31-5C4B-8B9D-ADFEAE32C6DC}"/>
              </a:ext>
            </a:extLst>
          </p:cNvPr>
          <p:cNvPicPr>
            <a:picLocks noChangeAspect="1"/>
          </p:cNvPicPr>
          <p:nvPr/>
        </p:nvPicPr>
        <p:blipFill>
          <a:blip r:embed="rId3"/>
          <a:stretch>
            <a:fillRect/>
          </a:stretch>
        </p:blipFill>
        <p:spPr>
          <a:xfrm>
            <a:off x="1571267" y="0"/>
            <a:ext cx="9049466" cy="6858000"/>
          </a:xfrm>
          <a:prstGeom prst="rect">
            <a:avLst/>
          </a:prstGeom>
        </p:spPr>
      </p:pic>
    </p:spTree>
    <p:extLst>
      <p:ext uri="{BB962C8B-B14F-4D97-AF65-F5344CB8AC3E}">
        <p14:creationId xmlns:p14="http://schemas.microsoft.com/office/powerpoint/2010/main" val="13712174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871C10-E471-5B4A-8694-F9B4A7C392EE}"/>
              </a:ext>
            </a:extLst>
          </p:cNvPr>
          <p:cNvSpPr/>
          <p:nvPr/>
        </p:nvSpPr>
        <p:spPr>
          <a:xfrm>
            <a:off x="908486" y="598083"/>
            <a:ext cx="10987790" cy="4154984"/>
          </a:xfrm>
          <a:prstGeom prst="rect">
            <a:avLst/>
          </a:prstGeom>
        </p:spPr>
        <p:txBody>
          <a:bodyPr wrap="square">
            <a:spAutoFit/>
          </a:bodyPr>
          <a:lstStyle/>
          <a:p>
            <a:pPr algn="just"/>
            <a:r>
              <a:rPr lang="en-US" sz="2400" b="1" dirty="0">
                <a:latin typeface="Gill Sans MT" charset="0"/>
                <a:ea typeface="Gill Sans MT" charset="0"/>
                <a:cs typeface="Gill Sans MT" charset="0"/>
              </a:rPr>
              <a:t>Few results from the List of the </a:t>
            </a:r>
            <a:r>
              <a:rPr lang="en-US" sz="2400" b="1" dirty="0" err="1">
                <a:latin typeface="Gill Sans MT" charset="0"/>
                <a:ea typeface="Gill Sans MT" charset="0"/>
                <a:cs typeface="Gill Sans MT" charset="0"/>
              </a:rPr>
              <a:t>Wikipedias</a:t>
            </a:r>
            <a:r>
              <a:rPr lang="en-US" sz="2400" b="1" dirty="0">
                <a:latin typeface="Gill Sans MT" charset="0"/>
                <a:ea typeface="Gill Sans MT" charset="0"/>
                <a:cs typeface="Gill Sans MT" charset="0"/>
              </a:rPr>
              <a:t> and territories:</a:t>
            </a:r>
          </a:p>
          <a:p>
            <a:pPr algn="just"/>
            <a:endParaRPr lang="en-US" sz="2400" b="1" dirty="0">
              <a:latin typeface="Gill Sans MT" charset="0"/>
              <a:ea typeface="Gill Sans MT" charset="0"/>
              <a:cs typeface="Gill Sans MT" charset="0"/>
            </a:endParaRPr>
          </a:p>
          <a:p>
            <a:pPr marL="342900" indent="-342900" algn="just">
              <a:buFont typeface="Arial" panose="020B0604020202020204" pitchFamily="34" charset="0"/>
              <a:buChar char="•"/>
            </a:pPr>
            <a:r>
              <a:rPr lang="en-US" sz="2400" dirty="0">
                <a:latin typeface="Gill Sans MT" charset="0"/>
                <a:ea typeface="Gill Sans MT" charset="0"/>
                <a:cs typeface="Gill Sans MT" charset="0"/>
              </a:rPr>
              <a:t>CCC % is not related to language size.</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Bot-created </a:t>
            </a:r>
            <a:r>
              <a:rPr lang="en-US" sz="2400" dirty="0" err="1">
                <a:latin typeface="Gill Sans MT" charset="0"/>
                <a:ea typeface="Gill Sans MT" charset="0"/>
                <a:cs typeface="Gill Sans MT" charset="0"/>
              </a:rPr>
              <a:t>Wikipedias</a:t>
            </a:r>
            <a:r>
              <a:rPr lang="en-US" sz="2400" dirty="0">
                <a:latin typeface="Gill Sans MT" charset="0"/>
                <a:ea typeface="Gill Sans MT" charset="0"/>
                <a:cs typeface="Gill Sans MT" charset="0"/>
              </a:rPr>
              <a:t> CCC % is very low.</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From CEE, biggest are Crimean Tatar, </a:t>
            </a:r>
            <a:r>
              <a:rPr lang="en-US" sz="2400" dirty="0" err="1">
                <a:latin typeface="Gill Sans MT" charset="0"/>
                <a:ea typeface="Gill Sans MT" charset="0"/>
                <a:cs typeface="Gill Sans MT" charset="0"/>
              </a:rPr>
              <a:t>Taraškievica</a:t>
            </a:r>
            <a:r>
              <a:rPr lang="en-US" sz="2400" dirty="0">
                <a:latin typeface="Gill Sans MT" charset="0"/>
                <a:ea typeface="Gill Sans MT" charset="0"/>
                <a:cs typeface="Gill Sans MT" charset="0"/>
              </a:rPr>
              <a:t> and Russian, which oscillate between 32-44%.</a:t>
            </a:r>
          </a:p>
          <a:p>
            <a:pPr marL="342900" indent="-342900" algn="just">
              <a:buFont typeface="Arial" panose="020B0604020202020204" pitchFamily="34" charset="0"/>
              <a:buChar char="•"/>
            </a:pPr>
            <a:r>
              <a:rPr lang="en-US" sz="2400" i="1" dirty="0">
                <a:latin typeface="Gill Sans MT" charset="0"/>
                <a:ea typeface="Gill Sans MT" charset="0"/>
                <a:cs typeface="Gill Sans MT" charset="0"/>
              </a:rPr>
              <a:t>Imperial</a:t>
            </a:r>
            <a:r>
              <a:rPr lang="en-US" sz="2400" dirty="0">
                <a:latin typeface="Gill Sans MT" charset="0"/>
                <a:ea typeface="Gill Sans MT" charset="0"/>
                <a:cs typeface="Gill Sans MT" charset="0"/>
              </a:rPr>
              <a:t> languages tend to have a high CCC % (English has).</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Dutch and Swedish </a:t>
            </a:r>
            <a:r>
              <a:rPr lang="en-US" sz="2400" dirty="0" err="1">
                <a:latin typeface="Gill Sans MT" charset="0"/>
                <a:ea typeface="Gill Sans MT" charset="0"/>
                <a:cs typeface="Gill Sans MT" charset="0"/>
              </a:rPr>
              <a:t>Wikipedias</a:t>
            </a:r>
            <a:r>
              <a:rPr lang="en-US" sz="2400" dirty="0">
                <a:latin typeface="Gill Sans MT" charset="0"/>
                <a:ea typeface="Gill Sans MT" charset="0"/>
                <a:cs typeface="Gill Sans MT" charset="0"/>
              </a:rPr>
              <a:t> are big and dilute the CCC%.</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Isolated cultures like Japanese has also a high CCC %.</a:t>
            </a:r>
          </a:p>
          <a:p>
            <a:pPr marL="342900" indent="-342900" algn="just">
              <a:buFont typeface="Arial" panose="020B0604020202020204" pitchFamily="34" charset="0"/>
              <a:buChar char="•"/>
            </a:pPr>
            <a:endParaRPr lang="en-US" sz="2400" dirty="0">
              <a:latin typeface="Gill Sans MT" charset="0"/>
              <a:ea typeface="Gill Sans MT" charset="0"/>
              <a:cs typeface="Gill Sans MT" charset="0"/>
            </a:endParaRPr>
          </a:p>
          <a:p>
            <a:pPr marL="342900" indent="-342900" algn="just">
              <a:buFont typeface="Arial" panose="020B0604020202020204" pitchFamily="34" charset="0"/>
              <a:buChar char="•"/>
            </a:pPr>
            <a:r>
              <a:rPr lang="en-US" sz="2400" dirty="0">
                <a:latin typeface="Gill Sans MT" charset="0"/>
                <a:ea typeface="Gill Sans MT" charset="0"/>
                <a:cs typeface="Gill Sans MT" charset="0"/>
              </a:rPr>
              <a:t>And the most important…</a:t>
            </a:r>
            <a:endParaRPr lang="en-US" sz="2400" b="1" dirty="0">
              <a:latin typeface="Gill Sans MT" charset="0"/>
              <a:ea typeface="Gill Sans MT" charset="0"/>
              <a:cs typeface="Gill Sans MT" charset="0"/>
            </a:endParaRPr>
          </a:p>
        </p:txBody>
      </p:sp>
    </p:spTree>
    <p:extLst>
      <p:ext uri="{BB962C8B-B14F-4D97-AF65-F5344CB8AC3E}">
        <p14:creationId xmlns:p14="http://schemas.microsoft.com/office/powerpoint/2010/main" val="7625113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5" name="Shape 212" descr="Wikipedia-logo-v2.svg.png">
            <a:extLst>
              <a:ext uri="{FF2B5EF4-FFF2-40B4-BE49-F238E27FC236}">
                <a16:creationId xmlns:a16="http://schemas.microsoft.com/office/drawing/2014/main" id="{4AFF66C5-0C65-7A49-92CF-24D5DFDE7E8C}"/>
              </a:ext>
            </a:extLst>
          </p:cNvPr>
          <p:cNvPicPr preferRelativeResize="0"/>
          <p:nvPr/>
        </p:nvPicPr>
        <p:blipFill>
          <a:blip r:embed="rId3">
            <a:alphaModFix/>
          </a:blip>
          <a:stretch>
            <a:fillRect/>
          </a:stretch>
        </p:blipFill>
        <p:spPr>
          <a:xfrm>
            <a:off x="7725747" y="1256415"/>
            <a:ext cx="3199694" cy="3072989"/>
          </a:xfrm>
          <a:prstGeom prst="rect">
            <a:avLst/>
          </a:prstGeom>
          <a:noFill/>
          <a:ln>
            <a:noFill/>
          </a:ln>
        </p:spPr>
      </p:pic>
      <p:sp>
        <p:nvSpPr>
          <p:cNvPr id="6" name="Shape 213">
            <a:extLst>
              <a:ext uri="{FF2B5EF4-FFF2-40B4-BE49-F238E27FC236}">
                <a16:creationId xmlns:a16="http://schemas.microsoft.com/office/drawing/2014/main" id="{B39AABB6-90BA-FA42-8F65-3E12209B4D4C}"/>
              </a:ext>
            </a:extLst>
          </p:cNvPr>
          <p:cNvSpPr txBox="1">
            <a:spLocks/>
          </p:cNvSpPr>
          <p:nvPr/>
        </p:nvSpPr>
        <p:spPr>
          <a:xfrm>
            <a:off x="545271" y="1256415"/>
            <a:ext cx="6751268" cy="3446466"/>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chemeClr val="bg1"/>
                </a:solidFill>
                <a:latin typeface="Gill Sans MT" panose="020B0502020104020203" pitchFamily="34" charset="77"/>
              </a:rPr>
              <a:t>The extent of CCC from certain language editions is too little (non-western, especially African and Asian). </a:t>
            </a:r>
          </a:p>
          <a:p>
            <a:endParaRPr lang="en-US" sz="2800" b="1" dirty="0">
              <a:latin typeface="Gill Sans MT" panose="020B0502020104020203" pitchFamily="34" charset="77"/>
            </a:endParaRPr>
          </a:p>
          <a:p>
            <a:r>
              <a:rPr lang="en-US" sz="2800" b="1" dirty="0">
                <a:solidFill>
                  <a:schemeClr val="accent2"/>
                </a:solidFill>
                <a:latin typeface="Gill Sans MT" panose="020B0502020104020203" pitchFamily="34" charset="77"/>
              </a:rPr>
              <a:t>Each Wikipedia editors are the ones who can explain their context in its the best way.</a:t>
            </a:r>
          </a:p>
        </p:txBody>
      </p:sp>
      <p:sp>
        <p:nvSpPr>
          <p:cNvPr id="7" name="Shape 214">
            <a:extLst>
              <a:ext uri="{FF2B5EF4-FFF2-40B4-BE49-F238E27FC236}">
                <a16:creationId xmlns:a16="http://schemas.microsoft.com/office/drawing/2014/main" id="{5BA429D3-A796-C444-B404-AF59E69B79CE}"/>
              </a:ext>
            </a:extLst>
          </p:cNvPr>
          <p:cNvSpPr txBox="1">
            <a:spLocks/>
          </p:cNvSpPr>
          <p:nvPr/>
        </p:nvSpPr>
        <p:spPr>
          <a:xfrm>
            <a:off x="688433" y="5073699"/>
            <a:ext cx="11056877" cy="1422400"/>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2400" dirty="0">
                <a:solidFill>
                  <a:schemeClr val="bg1"/>
                </a:solidFill>
              </a:rPr>
              <a:t>CCC articles tend to be more developed. Editors tend to have more access to the sources of information, know the difference points of view on the same topic, among other reasons.</a:t>
            </a:r>
          </a:p>
        </p:txBody>
      </p:sp>
    </p:spTree>
    <p:extLst>
      <p:ext uri="{BB962C8B-B14F-4D97-AF65-F5344CB8AC3E}">
        <p14:creationId xmlns:p14="http://schemas.microsoft.com/office/powerpoint/2010/main" val="23825261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22802AB-2D81-D445-B466-ABED51A94126}"/>
              </a:ext>
            </a:extLst>
          </p:cNvPr>
          <p:cNvSpPr/>
          <p:nvPr/>
        </p:nvSpPr>
        <p:spPr>
          <a:xfrm>
            <a:off x="524656" y="508453"/>
            <a:ext cx="10987790" cy="4062651"/>
          </a:xfrm>
          <a:prstGeom prst="rect">
            <a:avLst/>
          </a:prstGeom>
        </p:spPr>
        <p:txBody>
          <a:bodyPr wrap="square">
            <a:spAutoFit/>
          </a:bodyPr>
          <a:lstStyle/>
          <a:p>
            <a:pPr algn="just"/>
            <a:r>
              <a:rPr lang="en-US" sz="2000" b="1" dirty="0">
                <a:latin typeface="Gill Sans MT" charset="0"/>
                <a:ea typeface="Gill Sans MT" charset="0"/>
                <a:cs typeface="Gill Sans MT" charset="0"/>
              </a:rPr>
              <a:t>INTERSECTIONS AND INCREMENTS</a:t>
            </a:r>
          </a:p>
          <a:p>
            <a:pPr algn="just"/>
            <a:endParaRPr lang="en-US" sz="2000" dirty="0">
              <a:latin typeface="Gill Sans MT" charset="0"/>
              <a:ea typeface="Gill Sans MT" charset="0"/>
              <a:cs typeface="Gill Sans MT" charset="0"/>
            </a:endParaRPr>
          </a:p>
          <a:p>
            <a:pPr algn="just"/>
            <a:r>
              <a:rPr lang="en-US" sz="2000" dirty="0">
                <a:latin typeface="Gill Sans MT" charset="0"/>
                <a:ea typeface="Gill Sans MT" charset="0"/>
                <a:cs typeface="Gill Sans MT" charset="0"/>
              </a:rPr>
              <a:t>Once the </a:t>
            </a:r>
            <a:r>
              <a:rPr lang="en-US" sz="2000" b="1" dirty="0">
                <a:latin typeface="Gill Sans MT" charset="0"/>
                <a:ea typeface="Gill Sans MT" charset="0"/>
                <a:cs typeface="Gill Sans MT" charset="0"/>
              </a:rPr>
              <a:t>CCC dataset</a:t>
            </a:r>
            <a:r>
              <a:rPr lang="en-US" sz="2000" dirty="0">
                <a:latin typeface="Gill Sans MT" charset="0"/>
                <a:ea typeface="Gill Sans MT" charset="0"/>
                <a:cs typeface="Gill Sans MT" charset="0"/>
              </a:rPr>
              <a:t> is obtained, we can compute the different intersections with other groups in order to understand its extent and scope.</a:t>
            </a:r>
          </a:p>
          <a:p>
            <a:pPr algn="just"/>
            <a:endParaRPr lang="en-US" sz="2000" b="1" dirty="0">
              <a:solidFill>
                <a:srgbClr val="0070C0"/>
              </a:solidFill>
              <a:latin typeface="Gill Sans MT" charset="0"/>
              <a:ea typeface="Gill Sans MT" charset="0"/>
              <a:cs typeface="Gill Sans MT" charset="0"/>
            </a:endParaRPr>
          </a:p>
          <a:p>
            <a:pPr algn="just"/>
            <a:r>
              <a:rPr lang="en-US" sz="2000" b="1" dirty="0">
                <a:solidFill>
                  <a:srgbClr val="0070C0"/>
                </a:solidFill>
                <a:latin typeface="Gill Sans MT" charset="0"/>
                <a:ea typeface="Gill Sans MT" charset="0"/>
                <a:cs typeface="Gill Sans MT" charset="0"/>
              </a:rPr>
              <a:t>Main entities:</a:t>
            </a:r>
          </a:p>
          <a:p>
            <a:pPr marL="285750" indent="-285750" algn="just">
              <a:buFont typeface="Arial" panose="020B0604020202020204" pitchFamily="34" charset="0"/>
              <a:buChar char="•"/>
            </a:pPr>
            <a:r>
              <a:rPr lang="en-US" sz="2000" dirty="0">
                <a:latin typeface="Gill Sans MT" charset="0"/>
                <a:ea typeface="Gill Sans MT" charset="0"/>
                <a:cs typeface="Gill Sans MT" charset="0"/>
              </a:rPr>
              <a:t>CCC Segments (Geolocated, those with keywords on title)</a:t>
            </a:r>
          </a:p>
          <a:p>
            <a:pPr marL="285750" indent="-285750" algn="just">
              <a:buFont typeface="Arial" panose="020B0604020202020204" pitchFamily="34" charset="0"/>
              <a:buChar char="•"/>
            </a:pPr>
            <a:r>
              <a:rPr lang="en-US" sz="2000" dirty="0">
                <a:latin typeface="Gill Sans MT" charset="0"/>
                <a:ea typeface="Gill Sans MT" charset="0"/>
                <a:cs typeface="Gill Sans MT" charset="0"/>
              </a:rPr>
              <a:t>People (Men and Women)</a:t>
            </a:r>
          </a:p>
          <a:p>
            <a:pPr marL="285750" indent="-285750" algn="just">
              <a:buFont typeface="Arial" panose="020B0604020202020204" pitchFamily="34" charset="0"/>
              <a:buChar char="•"/>
            </a:pPr>
            <a:r>
              <a:rPr lang="en-US" sz="2000" dirty="0">
                <a:latin typeface="Gill Sans MT" charset="0"/>
                <a:ea typeface="Gill Sans MT" charset="0"/>
                <a:cs typeface="Gill Sans MT" charset="0"/>
              </a:rPr>
              <a:t>Geolocated articles (Continents, world regions and countries)</a:t>
            </a:r>
          </a:p>
          <a:p>
            <a:pPr marL="285750" indent="-285750" algn="just">
              <a:buFont typeface="Arial" panose="020B0604020202020204" pitchFamily="34" charset="0"/>
              <a:buChar char="•"/>
            </a:pPr>
            <a:r>
              <a:rPr lang="en-US" sz="2000" dirty="0">
                <a:latin typeface="Gill Sans MT" charset="0"/>
                <a:ea typeface="Gill Sans MT" charset="0"/>
                <a:cs typeface="Gill Sans MT" charset="0"/>
              </a:rPr>
              <a:t>Articles without interlanguage links</a:t>
            </a:r>
          </a:p>
          <a:p>
            <a:pPr marL="285750" indent="-285750" algn="just">
              <a:buFont typeface="Arial" panose="020B0604020202020204" pitchFamily="34" charset="0"/>
              <a:buChar char="•"/>
            </a:pPr>
            <a:r>
              <a:rPr lang="en-US" sz="2000" dirty="0">
                <a:latin typeface="Gill Sans MT" charset="0"/>
                <a:ea typeface="Gill Sans MT" charset="0"/>
                <a:cs typeface="Gill Sans MT" charset="0"/>
              </a:rPr>
              <a:t>All Wikipedia articles</a:t>
            </a:r>
          </a:p>
          <a:p>
            <a:pPr marL="285750" indent="-285750" algn="just">
              <a:buFont typeface="Arial" panose="020B0604020202020204" pitchFamily="34" charset="0"/>
              <a:buChar char="•"/>
            </a:pPr>
            <a:r>
              <a:rPr lang="en-US" sz="2000" dirty="0">
                <a:latin typeface="Gill Sans MT" charset="0"/>
                <a:ea typeface="Gill Sans MT" charset="0"/>
                <a:cs typeface="Gill Sans MT" charset="0"/>
              </a:rPr>
              <a:t>…</a:t>
            </a:r>
          </a:p>
          <a:p>
            <a:pPr marL="285750" indent="-285750" algn="just">
              <a:buFont typeface="Arial" panose="020B0604020202020204" pitchFamily="34" charset="0"/>
              <a:buChar char="•"/>
            </a:pPr>
            <a:endParaRPr lang="en-US" b="1" dirty="0">
              <a:latin typeface="Gill Sans MT" charset="0"/>
              <a:ea typeface="Gill Sans MT" charset="0"/>
              <a:cs typeface="Gill Sans MT" charset="0"/>
            </a:endParaRPr>
          </a:p>
        </p:txBody>
      </p:sp>
      <p:pic>
        <p:nvPicPr>
          <p:cNvPr id="2" name="Picture 1">
            <a:extLst>
              <a:ext uri="{FF2B5EF4-FFF2-40B4-BE49-F238E27FC236}">
                <a16:creationId xmlns:a16="http://schemas.microsoft.com/office/drawing/2014/main" id="{200854D2-6EEC-3F41-BD57-02EFCD699530}"/>
              </a:ext>
            </a:extLst>
          </p:cNvPr>
          <p:cNvPicPr>
            <a:picLocks noChangeAspect="1"/>
          </p:cNvPicPr>
          <p:nvPr/>
        </p:nvPicPr>
        <p:blipFill>
          <a:blip r:embed="rId3"/>
          <a:stretch>
            <a:fillRect/>
          </a:stretch>
        </p:blipFill>
        <p:spPr>
          <a:xfrm>
            <a:off x="3717495" y="3509214"/>
            <a:ext cx="4602111" cy="3065006"/>
          </a:xfrm>
          <a:prstGeom prst="rect">
            <a:avLst/>
          </a:prstGeom>
        </p:spPr>
      </p:pic>
    </p:spTree>
    <p:extLst>
      <p:ext uri="{BB962C8B-B14F-4D97-AF65-F5344CB8AC3E}">
        <p14:creationId xmlns:p14="http://schemas.microsoft.com/office/powerpoint/2010/main" val="45390439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6B3316-51F9-B943-9F13-31B4E5BF5E4F}"/>
              </a:ext>
            </a:extLst>
          </p:cNvPr>
          <p:cNvPicPr>
            <a:picLocks noChangeAspect="1"/>
          </p:cNvPicPr>
          <p:nvPr/>
        </p:nvPicPr>
        <p:blipFill>
          <a:blip r:embed="rId3"/>
          <a:stretch>
            <a:fillRect/>
          </a:stretch>
        </p:blipFill>
        <p:spPr>
          <a:xfrm>
            <a:off x="3651840" y="1128359"/>
            <a:ext cx="5043263" cy="3766687"/>
          </a:xfrm>
          <a:prstGeom prst="rect">
            <a:avLst/>
          </a:prstGeom>
        </p:spPr>
      </p:pic>
      <p:sp>
        <p:nvSpPr>
          <p:cNvPr id="3" name="Rectangle 2">
            <a:extLst>
              <a:ext uri="{FF2B5EF4-FFF2-40B4-BE49-F238E27FC236}">
                <a16:creationId xmlns:a16="http://schemas.microsoft.com/office/drawing/2014/main" id="{5331F183-5A76-CD41-9E91-C411C78200EF}"/>
              </a:ext>
            </a:extLst>
          </p:cNvPr>
          <p:cNvSpPr/>
          <p:nvPr/>
        </p:nvSpPr>
        <p:spPr>
          <a:xfrm>
            <a:off x="2251223" y="5162752"/>
            <a:ext cx="7844499" cy="523220"/>
          </a:xfrm>
          <a:prstGeom prst="rect">
            <a:avLst/>
          </a:prstGeom>
        </p:spPr>
        <p:txBody>
          <a:bodyPr wrap="square">
            <a:spAutoFit/>
          </a:bodyPr>
          <a:lstStyle/>
          <a:p>
            <a:pPr algn="just"/>
            <a:r>
              <a:rPr lang="en-US" sz="2800" b="1" dirty="0">
                <a:solidFill>
                  <a:schemeClr val="accent4">
                    <a:lumMod val="60000"/>
                    <a:lumOff val="40000"/>
                  </a:schemeClr>
                </a:solidFill>
                <a:latin typeface="Gill Sans MT" charset="0"/>
                <a:ea typeface="Gill Sans MT" charset="0"/>
                <a:cs typeface="Gill Sans MT" charset="0"/>
              </a:rPr>
              <a:t>What articles do languages have in common? </a:t>
            </a:r>
          </a:p>
        </p:txBody>
      </p:sp>
    </p:spTree>
    <p:extLst>
      <p:ext uri="{BB962C8B-B14F-4D97-AF65-F5344CB8AC3E}">
        <p14:creationId xmlns:p14="http://schemas.microsoft.com/office/powerpoint/2010/main" val="40361164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0"/>
          </a:schemeClr>
        </a:solidFill>
        <a:effectLst/>
      </p:bgPr>
    </p:bg>
    <p:spTree>
      <p:nvGrpSpPr>
        <p:cNvPr id="1" name=""/>
        <p:cNvGrpSpPr/>
        <p:nvPr/>
      </p:nvGrpSpPr>
      <p:grpSpPr>
        <a:xfrm>
          <a:off x="0" y="0"/>
          <a:ext cx="0" cy="0"/>
          <a:chOff x="0" y="0"/>
          <a:chExt cx="0" cy="0"/>
        </a:xfrm>
      </p:grpSpPr>
      <p:sp>
        <p:nvSpPr>
          <p:cNvPr id="3" name="Rectangle 2"/>
          <p:cNvSpPr/>
          <p:nvPr/>
        </p:nvSpPr>
        <p:spPr>
          <a:xfrm>
            <a:off x="682053" y="2107270"/>
            <a:ext cx="6112885" cy="3970318"/>
          </a:xfrm>
          <a:prstGeom prst="rect">
            <a:avLst/>
          </a:prstGeom>
        </p:spPr>
        <p:txBody>
          <a:bodyPr wrap="square">
            <a:spAutoFit/>
          </a:bodyPr>
          <a:lstStyle/>
          <a:p>
            <a:pPr algn="just"/>
            <a:r>
              <a:rPr lang="en-US" sz="2800" b="1" dirty="0">
                <a:solidFill>
                  <a:srgbClr val="C00000"/>
                </a:solidFill>
                <a:latin typeface="Gill Sans MT" charset="0"/>
                <a:ea typeface="Gill Sans MT" charset="0"/>
                <a:cs typeface="Gill Sans MT" charset="0"/>
              </a:rPr>
              <a:t>About a 60% of the content language gaps are due to CCC.</a:t>
            </a:r>
          </a:p>
          <a:p>
            <a:pPr algn="just"/>
            <a:endParaRPr lang="en-US" sz="2800" b="1" dirty="0">
              <a:latin typeface="Gill Sans MT" charset="0"/>
            </a:endParaRPr>
          </a:p>
          <a:p>
            <a:pPr algn="just"/>
            <a:r>
              <a:rPr lang="en-US" sz="2800" b="1" dirty="0">
                <a:latin typeface="Gill Sans MT" charset="0"/>
              </a:rPr>
              <a:t>Big languages like English or geographically close languages are the ones covering best the smaller languages.</a:t>
            </a:r>
          </a:p>
          <a:p>
            <a:pPr algn="just"/>
            <a:endParaRPr lang="en-US" sz="2800" b="1" dirty="0">
              <a:latin typeface="Gill Sans MT" charset="0"/>
            </a:endParaRPr>
          </a:p>
          <a:p>
            <a:pPr algn="just"/>
            <a:endParaRPr lang="en-US" sz="2800" b="1" dirty="0">
              <a:latin typeface="Gill Sans MT" charset="0"/>
            </a:endParaRPr>
          </a:p>
        </p:txBody>
      </p:sp>
      <p:sp>
        <p:nvSpPr>
          <p:cNvPr id="6" name="Rectangle 5">
            <a:extLst>
              <a:ext uri="{FF2B5EF4-FFF2-40B4-BE49-F238E27FC236}">
                <a16:creationId xmlns:a16="http://schemas.microsoft.com/office/drawing/2014/main" id="{406CBD37-37AD-CA48-8FC2-FA496304FD15}"/>
              </a:ext>
            </a:extLst>
          </p:cNvPr>
          <p:cNvSpPr/>
          <p:nvPr/>
        </p:nvSpPr>
        <p:spPr>
          <a:xfrm>
            <a:off x="682053" y="711736"/>
            <a:ext cx="10987790" cy="523220"/>
          </a:xfrm>
          <a:prstGeom prst="rect">
            <a:avLst/>
          </a:prstGeom>
        </p:spPr>
        <p:txBody>
          <a:bodyPr wrap="square">
            <a:spAutoFit/>
          </a:bodyPr>
          <a:lstStyle/>
          <a:p>
            <a:r>
              <a:rPr lang="en-US" sz="2800" b="1" dirty="0">
                <a:solidFill>
                  <a:srgbClr val="0070C0"/>
                </a:solidFill>
                <a:latin typeface="Gill Sans MT" charset="0"/>
                <a:ea typeface="Gill Sans MT" charset="0"/>
                <a:cs typeface="Gill Sans MT" charset="0"/>
              </a:rPr>
              <a:t>Culture Gap: most CCC articles not available across languages</a:t>
            </a:r>
          </a:p>
        </p:txBody>
      </p:sp>
      <p:pic>
        <p:nvPicPr>
          <p:cNvPr id="4" name="Picture 3">
            <a:extLst>
              <a:ext uri="{FF2B5EF4-FFF2-40B4-BE49-F238E27FC236}">
                <a16:creationId xmlns:a16="http://schemas.microsoft.com/office/drawing/2014/main" id="{F71499DA-41D5-CE4D-BF38-5B36E4CB1487}"/>
              </a:ext>
            </a:extLst>
          </p:cNvPr>
          <p:cNvPicPr>
            <a:picLocks noChangeAspect="1"/>
          </p:cNvPicPr>
          <p:nvPr/>
        </p:nvPicPr>
        <p:blipFill rotWithShape="1">
          <a:blip r:embed="rId3"/>
          <a:srcRect l="55937" t="5750"/>
          <a:stretch/>
        </p:blipFill>
        <p:spPr>
          <a:xfrm>
            <a:off x="7288343" y="2107270"/>
            <a:ext cx="4381500" cy="3905025"/>
          </a:xfrm>
          <a:prstGeom prst="rect">
            <a:avLst/>
          </a:prstGeom>
        </p:spPr>
      </p:pic>
    </p:spTree>
    <p:extLst>
      <p:ext uri="{BB962C8B-B14F-4D97-AF65-F5344CB8AC3E}">
        <p14:creationId xmlns:p14="http://schemas.microsoft.com/office/powerpoint/2010/main" val="12580846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653977" y="2234824"/>
            <a:ext cx="11122864" cy="1077218"/>
          </a:xfrm>
          <a:prstGeom prst="rect">
            <a:avLst/>
          </a:prstGeom>
        </p:spPr>
        <p:txBody>
          <a:bodyPr wrap="square">
            <a:spAutoFit/>
          </a:bodyPr>
          <a:lstStyle/>
          <a:p>
            <a:pPr algn="just"/>
            <a:r>
              <a:rPr lang="en-US" sz="3200" dirty="0">
                <a:solidFill>
                  <a:schemeClr val="bg1"/>
                </a:solidFill>
                <a:latin typeface="Gill Sans MT" charset="0"/>
                <a:ea typeface="Gill Sans MT" charset="0"/>
                <a:cs typeface="Gill Sans MT" charset="0"/>
              </a:rPr>
              <a:t>These are panels to obtain a general view on the </a:t>
            </a:r>
            <a:r>
              <a:rPr lang="en-US" sz="3200" u="sng" dirty="0">
                <a:solidFill>
                  <a:schemeClr val="bg1"/>
                </a:solidFill>
                <a:latin typeface="Gill Sans MT" charset="0"/>
                <a:ea typeface="Gill Sans MT" charset="0"/>
                <a:cs typeface="Gill Sans MT" charset="0"/>
              </a:rPr>
              <a:t>coverage</a:t>
            </a:r>
            <a:r>
              <a:rPr lang="en-US" sz="3200" dirty="0">
                <a:solidFill>
                  <a:schemeClr val="bg1"/>
                </a:solidFill>
                <a:latin typeface="Gill Sans MT" charset="0"/>
                <a:ea typeface="Gill Sans MT" charset="0"/>
                <a:cs typeface="Gill Sans MT" charset="0"/>
              </a:rPr>
              <a:t> and </a:t>
            </a:r>
            <a:r>
              <a:rPr lang="en-US" sz="3200" u="sng" dirty="0">
                <a:solidFill>
                  <a:schemeClr val="bg1"/>
                </a:solidFill>
                <a:latin typeface="Gill Sans MT" charset="0"/>
                <a:ea typeface="Gill Sans MT" charset="0"/>
                <a:cs typeface="Gill Sans MT" charset="0"/>
              </a:rPr>
              <a:t>spread</a:t>
            </a:r>
            <a:r>
              <a:rPr lang="en-US" sz="3200" dirty="0">
                <a:solidFill>
                  <a:schemeClr val="bg1"/>
                </a:solidFill>
                <a:latin typeface="Gill Sans MT" charset="0"/>
                <a:ea typeface="Gill Sans MT" charset="0"/>
                <a:cs typeface="Gill Sans MT" charset="0"/>
              </a:rPr>
              <a:t> for the entire CCC.</a:t>
            </a:r>
          </a:p>
        </p:txBody>
      </p:sp>
      <p:sp>
        <p:nvSpPr>
          <p:cNvPr id="3" name="Rectangle 2">
            <a:extLst>
              <a:ext uri="{FF2B5EF4-FFF2-40B4-BE49-F238E27FC236}">
                <a16:creationId xmlns:a16="http://schemas.microsoft.com/office/drawing/2014/main" id="{2940AAB8-2B5E-2240-A6A4-A05A5587817F}"/>
              </a:ext>
            </a:extLst>
          </p:cNvPr>
          <p:cNvSpPr/>
          <p:nvPr/>
        </p:nvSpPr>
        <p:spPr>
          <a:xfrm>
            <a:off x="653977" y="3830292"/>
            <a:ext cx="10758165" cy="830997"/>
          </a:xfrm>
          <a:prstGeom prst="rect">
            <a:avLst/>
          </a:prstGeom>
        </p:spPr>
        <p:txBody>
          <a:bodyPr wrap="square">
            <a:spAutoFit/>
          </a:bodyPr>
          <a:lstStyle/>
          <a:p>
            <a:pPr algn="just"/>
            <a:r>
              <a:rPr lang="en-US" sz="2400" dirty="0">
                <a:solidFill>
                  <a:schemeClr val="bg1"/>
                </a:solidFill>
                <a:latin typeface="Gill Sans MT" charset="0"/>
                <a:ea typeface="Gill Sans MT" charset="0"/>
                <a:cs typeface="Gill Sans MT" charset="0"/>
              </a:rPr>
              <a:t>https://</a:t>
            </a:r>
            <a:r>
              <a:rPr lang="en-US" sz="2400" dirty="0" err="1">
                <a:solidFill>
                  <a:schemeClr val="bg1"/>
                </a:solidFill>
                <a:latin typeface="Gill Sans MT" charset="0"/>
                <a:ea typeface="Gill Sans MT" charset="0"/>
                <a:cs typeface="Gill Sans MT" charset="0"/>
              </a:rPr>
              <a:t>wcdo.wmflabs.org</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ccc_spread</a:t>
            </a:r>
            <a:endParaRPr lang="en-US" sz="2400" dirty="0">
              <a:solidFill>
                <a:schemeClr val="bg1"/>
              </a:solidFill>
              <a:latin typeface="Gill Sans MT" charset="0"/>
              <a:ea typeface="Gill Sans MT" charset="0"/>
              <a:cs typeface="Gill Sans MT" charset="0"/>
            </a:endParaRPr>
          </a:p>
          <a:p>
            <a:pPr algn="just"/>
            <a:r>
              <a:rPr lang="en-US" sz="2400" dirty="0">
                <a:solidFill>
                  <a:schemeClr val="bg1"/>
                </a:solidFill>
                <a:latin typeface="Gill Sans MT" charset="0"/>
                <a:ea typeface="Gill Sans MT" charset="0"/>
                <a:cs typeface="Gill Sans MT" charset="0"/>
              </a:rPr>
              <a:t>https://</a:t>
            </a:r>
            <a:r>
              <a:rPr lang="en-US" sz="2400" dirty="0" err="1">
                <a:solidFill>
                  <a:schemeClr val="bg1"/>
                </a:solidFill>
                <a:latin typeface="Gill Sans MT" charset="0"/>
                <a:ea typeface="Gill Sans MT" charset="0"/>
                <a:cs typeface="Gill Sans MT" charset="0"/>
              </a:rPr>
              <a:t>wcdo.wmflabs.org</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ccc_coverage</a:t>
            </a:r>
            <a:endParaRPr lang="en-US" sz="2400" dirty="0">
              <a:solidFill>
                <a:schemeClr val="bg1"/>
              </a:solidFill>
              <a:latin typeface="Gill Sans MT" charset="0"/>
              <a:ea typeface="Gill Sans MT" charset="0"/>
              <a:cs typeface="Gill Sans MT" charset="0"/>
            </a:endParaRPr>
          </a:p>
        </p:txBody>
      </p:sp>
      <p:sp>
        <p:nvSpPr>
          <p:cNvPr id="5" name="Rectangle 4">
            <a:extLst>
              <a:ext uri="{FF2B5EF4-FFF2-40B4-BE49-F238E27FC236}">
                <a16:creationId xmlns:a16="http://schemas.microsoft.com/office/drawing/2014/main" id="{56AC128A-E232-734D-AC98-E7805A9F6B15}"/>
              </a:ext>
            </a:extLst>
          </p:cNvPr>
          <p:cNvSpPr/>
          <p:nvPr/>
        </p:nvSpPr>
        <p:spPr>
          <a:xfrm>
            <a:off x="653978" y="1131799"/>
            <a:ext cx="10758164" cy="584775"/>
          </a:xfrm>
          <a:prstGeom prst="rect">
            <a:avLst/>
          </a:prstGeom>
        </p:spPr>
        <p:txBody>
          <a:bodyPr wrap="square">
            <a:spAutoFit/>
          </a:bodyPr>
          <a:lstStyle/>
          <a:p>
            <a:pPr algn="just"/>
            <a:r>
              <a:rPr lang="en-US" sz="3200" b="1" dirty="0">
                <a:solidFill>
                  <a:schemeClr val="accent2"/>
                </a:solidFill>
                <a:latin typeface="Gill Sans MT" charset="0"/>
                <a:ea typeface="Gill Sans MT" charset="0"/>
                <a:cs typeface="Gill Sans MT" charset="0"/>
              </a:rPr>
              <a:t>How do languages cover each others’ CCC?</a:t>
            </a:r>
          </a:p>
        </p:txBody>
      </p:sp>
    </p:spTree>
    <p:extLst>
      <p:ext uri="{BB962C8B-B14F-4D97-AF65-F5344CB8AC3E}">
        <p14:creationId xmlns:p14="http://schemas.microsoft.com/office/powerpoint/2010/main" val="299691700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30000"/>
          </a:schemeClr>
        </a:solidFill>
        <a:effectLst/>
      </p:bgPr>
    </p:bg>
    <p:spTree>
      <p:nvGrpSpPr>
        <p:cNvPr id="1" name=""/>
        <p:cNvGrpSpPr/>
        <p:nvPr/>
      </p:nvGrpSpPr>
      <p:grpSpPr>
        <a:xfrm>
          <a:off x="0" y="0"/>
          <a:ext cx="0" cy="0"/>
          <a:chOff x="0" y="0"/>
          <a:chExt cx="0" cy="0"/>
        </a:xfrm>
      </p:grpSpPr>
      <p:sp>
        <p:nvSpPr>
          <p:cNvPr id="4" name="Shape 213">
            <a:extLst>
              <a:ext uri="{FF2B5EF4-FFF2-40B4-BE49-F238E27FC236}">
                <a16:creationId xmlns:a16="http://schemas.microsoft.com/office/drawing/2014/main" id="{56B91AE3-86A2-4D4C-9EE8-FF2996060F7E}"/>
              </a:ext>
            </a:extLst>
          </p:cNvPr>
          <p:cNvSpPr txBox="1">
            <a:spLocks/>
          </p:cNvSpPr>
          <p:nvPr/>
        </p:nvSpPr>
        <p:spPr>
          <a:xfrm>
            <a:off x="594997" y="262618"/>
            <a:ext cx="15233582" cy="3446466"/>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400" b="1" dirty="0">
                <a:latin typeface="Gill Sans MT" panose="020B0502020104020203" pitchFamily="34" charset="77"/>
              </a:rPr>
              <a:t>What is the weight of each language CCC in other languages? (Spread)</a:t>
            </a:r>
          </a:p>
        </p:txBody>
      </p:sp>
      <p:sp>
        <p:nvSpPr>
          <p:cNvPr id="3" name="Rectangle 2">
            <a:extLst>
              <a:ext uri="{FF2B5EF4-FFF2-40B4-BE49-F238E27FC236}">
                <a16:creationId xmlns:a16="http://schemas.microsoft.com/office/drawing/2014/main" id="{802D0B71-076B-9E43-A452-AA62292B9B40}"/>
              </a:ext>
            </a:extLst>
          </p:cNvPr>
          <p:cNvSpPr/>
          <p:nvPr/>
        </p:nvSpPr>
        <p:spPr>
          <a:xfrm>
            <a:off x="594996" y="6402440"/>
            <a:ext cx="10782249" cy="584775"/>
          </a:xfrm>
          <a:prstGeom prst="rect">
            <a:avLst/>
          </a:prstGeom>
        </p:spPr>
        <p:txBody>
          <a:bodyPr wrap="square">
            <a:spAutoFit/>
          </a:bodyPr>
          <a:lstStyle/>
          <a:p>
            <a:r>
              <a:rPr lang="en-GB" sz="1600" dirty="0"/>
              <a:t>https://</a:t>
            </a:r>
            <a:r>
              <a:rPr lang="en-GB" sz="1600" dirty="0" err="1"/>
              <a:t>wcdo.wmflabs.org</a:t>
            </a:r>
            <a:r>
              <a:rPr lang="en-GB" sz="1600" dirty="0"/>
              <a:t>/</a:t>
            </a:r>
            <a:r>
              <a:rPr lang="en-GB" sz="1600" dirty="0" err="1"/>
              <a:t>ccc_spread</a:t>
            </a:r>
            <a:endParaRPr lang="en-GB" sz="1600" dirty="0"/>
          </a:p>
          <a:p>
            <a:endParaRPr lang="en-GB" sz="1600" dirty="0"/>
          </a:p>
        </p:txBody>
      </p:sp>
      <p:pic>
        <p:nvPicPr>
          <p:cNvPr id="5" name="Picture 4">
            <a:extLst>
              <a:ext uri="{FF2B5EF4-FFF2-40B4-BE49-F238E27FC236}">
                <a16:creationId xmlns:a16="http://schemas.microsoft.com/office/drawing/2014/main" id="{5309CDEF-EF29-9C4A-8CD3-B99EC36E93A6}"/>
              </a:ext>
            </a:extLst>
          </p:cNvPr>
          <p:cNvPicPr>
            <a:picLocks noChangeAspect="1"/>
          </p:cNvPicPr>
          <p:nvPr/>
        </p:nvPicPr>
        <p:blipFill>
          <a:blip r:embed="rId3"/>
          <a:stretch>
            <a:fillRect/>
          </a:stretch>
        </p:blipFill>
        <p:spPr>
          <a:xfrm>
            <a:off x="1622805" y="855741"/>
            <a:ext cx="8726630" cy="5546699"/>
          </a:xfrm>
          <a:prstGeom prst="rect">
            <a:avLst/>
          </a:prstGeom>
        </p:spPr>
      </p:pic>
    </p:spTree>
    <p:extLst>
      <p:ext uri="{BB962C8B-B14F-4D97-AF65-F5344CB8AC3E}">
        <p14:creationId xmlns:p14="http://schemas.microsoft.com/office/powerpoint/2010/main" val="34027185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accent5">
            <a:lumMod val="20000"/>
            <a:lumOff val="80000"/>
            <a:alpha val="30000"/>
          </a:schemeClr>
        </a:solidFill>
        <a:effectLst/>
      </p:bgPr>
    </p:bg>
    <p:spTree>
      <p:nvGrpSpPr>
        <p:cNvPr id="1" name=""/>
        <p:cNvGrpSpPr/>
        <p:nvPr/>
      </p:nvGrpSpPr>
      <p:grpSpPr>
        <a:xfrm>
          <a:off x="0" y="0"/>
          <a:ext cx="0" cy="0"/>
          <a:chOff x="0" y="0"/>
          <a:chExt cx="0" cy="0"/>
        </a:xfrm>
      </p:grpSpPr>
      <p:sp>
        <p:nvSpPr>
          <p:cNvPr id="4" name="Shape 213">
            <a:extLst>
              <a:ext uri="{FF2B5EF4-FFF2-40B4-BE49-F238E27FC236}">
                <a16:creationId xmlns:a16="http://schemas.microsoft.com/office/drawing/2014/main" id="{56B91AE3-86A2-4D4C-9EE8-FF2996060F7E}"/>
              </a:ext>
            </a:extLst>
          </p:cNvPr>
          <p:cNvSpPr txBox="1">
            <a:spLocks/>
          </p:cNvSpPr>
          <p:nvPr/>
        </p:nvSpPr>
        <p:spPr>
          <a:xfrm>
            <a:off x="626622" y="285833"/>
            <a:ext cx="11084731" cy="3446466"/>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2400" b="1" dirty="0">
                <a:latin typeface="Gill Sans MT" panose="020B0502020104020203" pitchFamily="34" charset="77"/>
              </a:rPr>
              <a:t>How well do language editions cover other languages’ CCC? (Coverage) </a:t>
            </a:r>
          </a:p>
        </p:txBody>
      </p:sp>
      <p:sp>
        <p:nvSpPr>
          <p:cNvPr id="8" name="Rectangle 7">
            <a:extLst>
              <a:ext uri="{FF2B5EF4-FFF2-40B4-BE49-F238E27FC236}">
                <a16:creationId xmlns:a16="http://schemas.microsoft.com/office/drawing/2014/main" id="{F8866772-F326-E44A-897C-446A0422C970}"/>
              </a:ext>
            </a:extLst>
          </p:cNvPr>
          <p:cNvSpPr/>
          <p:nvPr/>
        </p:nvSpPr>
        <p:spPr>
          <a:xfrm>
            <a:off x="594996" y="6402440"/>
            <a:ext cx="10782249" cy="338554"/>
          </a:xfrm>
          <a:prstGeom prst="rect">
            <a:avLst/>
          </a:prstGeom>
        </p:spPr>
        <p:txBody>
          <a:bodyPr wrap="square">
            <a:spAutoFit/>
          </a:bodyPr>
          <a:lstStyle/>
          <a:p>
            <a:r>
              <a:rPr lang="en-GB" sz="1600" dirty="0"/>
              <a:t>https://</a:t>
            </a:r>
            <a:r>
              <a:rPr lang="en-GB" sz="1600" dirty="0" err="1"/>
              <a:t>wcdo.wmflabs.org</a:t>
            </a:r>
            <a:r>
              <a:rPr lang="en-GB" sz="1600" dirty="0"/>
              <a:t>/</a:t>
            </a:r>
            <a:r>
              <a:rPr lang="en-GB" sz="1600" dirty="0" err="1"/>
              <a:t>ccc_coverage</a:t>
            </a:r>
            <a:endParaRPr lang="en-GB" sz="1600" dirty="0"/>
          </a:p>
        </p:txBody>
      </p:sp>
      <p:pic>
        <p:nvPicPr>
          <p:cNvPr id="3" name="Picture 2">
            <a:extLst>
              <a:ext uri="{FF2B5EF4-FFF2-40B4-BE49-F238E27FC236}">
                <a16:creationId xmlns:a16="http://schemas.microsoft.com/office/drawing/2014/main" id="{CC939C07-3137-9348-87B0-6FB5BD952994}"/>
              </a:ext>
            </a:extLst>
          </p:cNvPr>
          <p:cNvPicPr>
            <a:picLocks noChangeAspect="1"/>
          </p:cNvPicPr>
          <p:nvPr/>
        </p:nvPicPr>
        <p:blipFill>
          <a:blip r:embed="rId3"/>
          <a:stretch>
            <a:fillRect/>
          </a:stretch>
        </p:blipFill>
        <p:spPr>
          <a:xfrm>
            <a:off x="1659301" y="891992"/>
            <a:ext cx="8653638" cy="5510448"/>
          </a:xfrm>
          <a:prstGeom prst="rect">
            <a:avLst/>
          </a:prstGeom>
        </p:spPr>
      </p:pic>
    </p:spTree>
    <p:extLst>
      <p:ext uri="{BB962C8B-B14F-4D97-AF65-F5344CB8AC3E}">
        <p14:creationId xmlns:p14="http://schemas.microsoft.com/office/powerpoint/2010/main" val="11102577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Rectangle 3"/>
          <p:cNvSpPr/>
          <p:nvPr/>
        </p:nvSpPr>
        <p:spPr>
          <a:xfrm>
            <a:off x="929118" y="793705"/>
            <a:ext cx="9651796" cy="6186309"/>
          </a:xfrm>
          <a:prstGeom prst="rect">
            <a:avLst/>
          </a:prstGeom>
        </p:spPr>
        <p:txBody>
          <a:bodyPr wrap="square">
            <a:spAutoFit/>
          </a:bodyPr>
          <a:lstStyle/>
          <a:p>
            <a:pPr algn="just"/>
            <a:r>
              <a:rPr lang="en-US" sz="2800" b="1" dirty="0">
                <a:solidFill>
                  <a:schemeClr val="bg1"/>
                </a:solidFill>
                <a:latin typeface="Gill Sans MT" charset="0"/>
                <a:ea typeface="Gill Sans MT" charset="0"/>
                <a:cs typeface="Gill Sans MT" charset="0"/>
              </a:rPr>
              <a:t>Conclusions</a:t>
            </a:r>
          </a:p>
          <a:p>
            <a:pPr algn="just"/>
            <a:r>
              <a:rPr lang="en-US" sz="2800" b="1" dirty="0">
                <a:solidFill>
                  <a:schemeClr val="accent2"/>
                </a:solidFill>
                <a:latin typeface="Gill Sans MT" charset="0"/>
                <a:ea typeface="Gill Sans MT" charset="0"/>
                <a:cs typeface="Gill Sans MT" charset="0"/>
              </a:rPr>
              <a:t>We possibly cannot bridge all the gaps… but we can focus on the Top CCC articles lists.</a:t>
            </a:r>
          </a:p>
          <a:p>
            <a:pPr algn="just"/>
            <a:endParaRPr lang="en-US" sz="2600" b="1" dirty="0">
              <a:solidFill>
                <a:schemeClr val="bg1"/>
              </a:solidFill>
              <a:latin typeface="Gill Sans MT" charset="0"/>
              <a:ea typeface="Gill Sans MT" charset="0"/>
              <a:cs typeface="Gill Sans MT" charset="0"/>
            </a:endParaRPr>
          </a:p>
          <a:p>
            <a:pPr marL="914400" lvl="1" indent="-457200" algn="just">
              <a:buFont typeface="Arial" panose="020B0604020202020204" pitchFamily="34" charset="0"/>
              <a:buChar char="•"/>
            </a:pPr>
            <a:r>
              <a:rPr lang="en-US" sz="2600" dirty="0">
                <a:solidFill>
                  <a:schemeClr val="bg1"/>
                </a:solidFill>
                <a:latin typeface="Gill Sans MT" charset="0"/>
                <a:ea typeface="Gill Sans MT" charset="0"/>
                <a:cs typeface="Gill Sans MT" charset="0"/>
              </a:rPr>
              <a:t>You can dig so much into what is valuable to your context.</a:t>
            </a:r>
          </a:p>
          <a:p>
            <a:pPr marL="914400" lvl="1" indent="-457200" algn="just">
              <a:buFont typeface="Arial" panose="020B0604020202020204" pitchFamily="34" charset="0"/>
              <a:buChar char="•"/>
            </a:pPr>
            <a:r>
              <a:rPr lang="en-US" sz="2600" dirty="0">
                <a:solidFill>
                  <a:schemeClr val="bg1"/>
                </a:solidFill>
                <a:latin typeface="Gill Sans MT" charset="0"/>
                <a:ea typeface="Gill Sans MT" charset="0"/>
                <a:cs typeface="Gill Sans MT" charset="0"/>
              </a:rPr>
              <a:t>TV Shows, Monuments, Political figures…?</a:t>
            </a:r>
          </a:p>
          <a:p>
            <a:pPr marL="914400" lvl="1" indent="-457200" algn="just">
              <a:buFont typeface="Arial" panose="020B0604020202020204" pitchFamily="34" charset="0"/>
              <a:buChar char="•"/>
            </a:pPr>
            <a:r>
              <a:rPr lang="en-US" sz="2600" dirty="0">
                <a:solidFill>
                  <a:schemeClr val="bg1"/>
                </a:solidFill>
                <a:latin typeface="Gill Sans MT" charset="0"/>
                <a:ea typeface="Gill Sans MT" charset="0"/>
                <a:cs typeface="Gill Sans MT" charset="0"/>
              </a:rPr>
              <a:t>…</a:t>
            </a:r>
          </a:p>
          <a:p>
            <a:pPr marL="914400" lvl="1" indent="-457200" algn="just">
              <a:buFont typeface="Arial" panose="020B0604020202020204" pitchFamily="34" charset="0"/>
              <a:buChar char="•"/>
            </a:pPr>
            <a:endParaRPr lang="en-US" sz="2600" b="1" dirty="0">
              <a:solidFill>
                <a:schemeClr val="bg1"/>
              </a:solidFill>
              <a:latin typeface="Gill Sans MT" charset="0"/>
              <a:ea typeface="Gill Sans MT" charset="0"/>
              <a:cs typeface="Gill Sans MT" charset="0"/>
            </a:endParaRPr>
          </a:p>
          <a:p>
            <a:pPr marL="914400" lvl="1" indent="-457200" algn="just">
              <a:buFont typeface="Arial" panose="020B0604020202020204" pitchFamily="34" charset="0"/>
              <a:buChar char="•"/>
            </a:pPr>
            <a:endParaRPr lang="en-US" sz="2600" b="1" dirty="0">
              <a:solidFill>
                <a:schemeClr val="bg1"/>
              </a:solidFill>
              <a:latin typeface="Gill Sans MT" charset="0"/>
              <a:ea typeface="Gill Sans MT" charset="0"/>
              <a:cs typeface="Gill Sans MT" charset="0"/>
            </a:endParaRPr>
          </a:p>
          <a:p>
            <a:pPr marL="914400" lvl="1" indent="-457200" algn="just">
              <a:buFont typeface="Arial" panose="020B0604020202020204" pitchFamily="34" charset="0"/>
              <a:buChar char="•"/>
            </a:pPr>
            <a:endParaRPr lang="en-US" sz="2600" b="1" dirty="0">
              <a:solidFill>
                <a:schemeClr val="bg1"/>
              </a:solidFill>
              <a:latin typeface="Gill Sans MT" charset="0"/>
              <a:ea typeface="Gill Sans MT" charset="0"/>
              <a:cs typeface="Gill Sans MT" charset="0"/>
            </a:endParaRPr>
          </a:p>
          <a:p>
            <a:pPr lvl="1" algn="just"/>
            <a:endParaRPr lang="en-US" sz="2600" b="1" dirty="0">
              <a:solidFill>
                <a:schemeClr val="bg1"/>
              </a:solidFill>
              <a:latin typeface="Gill Sans MT" charset="0"/>
              <a:ea typeface="Gill Sans MT" charset="0"/>
              <a:cs typeface="Gill Sans MT" charset="0"/>
            </a:endParaRPr>
          </a:p>
          <a:p>
            <a:pPr algn="just"/>
            <a:endParaRPr lang="en-US" sz="2600" b="1" dirty="0">
              <a:solidFill>
                <a:schemeClr val="bg1"/>
              </a:solidFill>
              <a:latin typeface="Gill Sans MT" charset="0"/>
              <a:ea typeface="Gill Sans MT" charset="0"/>
              <a:cs typeface="Gill Sans MT" charset="0"/>
            </a:endParaRPr>
          </a:p>
          <a:p>
            <a:pPr algn="just"/>
            <a:endParaRPr lang="en-US" sz="2600" b="1" dirty="0">
              <a:solidFill>
                <a:schemeClr val="bg1"/>
              </a:solidFill>
              <a:latin typeface="Gill Sans MT" charset="0"/>
              <a:ea typeface="Gill Sans MT" charset="0"/>
              <a:cs typeface="Gill Sans MT" charset="0"/>
            </a:endParaRPr>
          </a:p>
          <a:p>
            <a:pPr algn="just"/>
            <a:endParaRPr lang="en-US" sz="2600" b="1" dirty="0">
              <a:solidFill>
                <a:schemeClr val="bg1"/>
              </a:solidFill>
              <a:latin typeface="Gill Sans MT" charset="0"/>
              <a:ea typeface="Gill Sans MT" charset="0"/>
              <a:cs typeface="Gill Sans MT" charset="0"/>
            </a:endParaRPr>
          </a:p>
          <a:p>
            <a:pPr algn="just"/>
            <a:endParaRPr lang="en-US" sz="2600" b="1" dirty="0">
              <a:solidFill>
                <a:schemeClr val="bg1"/>
              </a:solidFill>
              <a:latin typeface="Gill Sans MT" charset="0"/>
              <a:ea typeface="Gill Sans MT" charset="0"/>
              <a:cs typeface="Gill Sans MT" charset="0"/>
            </a:endParaRPr>
          </a:p>
        </p:txBody>
      </p:sp>
      <p:pic>
        <p:nvPicPr>
          <p:cNvPr id="3" name="Picture 2">
            <a:extLst>
              <a:ext uri="{FF2B5EF4-FFF2-40B4-BE49-F238E27FC236}">
                <a16:creationId xmlns:a16="http://schemas.microsoft.com/office/drawing/2014/main" id="{C0700994-4AED-2D43-8D95-B63864564357}"/>
              </a:ext>
            </a:extLst>
          </p:cNvPr>
          <p:cNvPicPr>
            <a:picLocks noChangeAspect="1"/>
          </p:cNvPicPr>
          <p:nvPr/>
        </p:nvPicPr>
        <p:blipFill>
          <a:blip r:embed="rId3"/>
          <a:stretch>
            <a:fillRect/>
          </a:stretch>
        </p:blipFill>
        <p:spPr>
          <a:xfrm>
            <a:off x="3936154" y="3753170"/>
            <a:ext cx="3637723" cy="2595762"/>
          </a:xfrm>
          <a:prstGeom prst="rect">
            <a:avLst/>
          </a:prstGeom>
        </p:spPr>
      </p:pic>
    </p:spTree>
    <p:extLst>
      <p:ext uri="{BB962C8B-B14F-4D97-AF65-F5344CB8AC3E}">
        <p14:creationId xmlns:p14="http://schemas.microsoft.com/office/powerpoint/2010/main" val="5978798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hape 173">
            <a:extLst>
              <a:ext uri="{FF2B5EF4-FFF2-40B4-BE49-F238E27FC236}">
                <a16:creationId xmlns:a16="http://schemas.microsoft.com/office/drawing/2014/main" id="{BD1035C5-4743-444C-895A-5CBEA08E5642}"/>
              </a:ext>
            </a:extLst>
          </p:cNvPr>
          <p:cNvSpPr txBox="1">
            <a:spLocks/>
          </p:cNvSpPr>
          <p:nvPr/>
        </p:nvSpPr>
        <p:spPr>
          <a:xfrm>
            <a:off x="672874" y="977960"/>
            <a:ext cx="10856556" cy="1312000"/>
          </a:xfrm>
          <a:prstGeom prst="rect">
            <a:avLst/>
          </a:prstGeom>
          <a:noFill/>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r>
              <a:rPr lang="en-US" sz="2800" b="1" dirty="0">
                <a:latin typeface="Calibri" panose="020F0502020204030204" pitchFamily="34" charset="0"/>
                <a:cs typeface="Calibri" panose="020F0502020204030204" pitchFamily="34" charset="0"/>
              </a:rPr>
              <a:t>Wikipedia project does not reflect </a:t>
            </a:r>
            <a:r>
              <a:rPr lang="en-US" sz="2800" b="1" u="sng" dirty="0">
                <a:latin typeface="Calibri" panose="020F0502020204030204" pitchFamily="34" charset="0"/>
                <a:cs typeface="Calibri" panose="020F0502020204030204" pitchFamily="34" charset="0"/>
              </a:rPr>
              <a:t>enough</a:t>
            </a:r>
            <a:r>
              <a:rPr lang="en-US" sz="2800" b="1" dirty="0">
                <a:latin typeface="Calibri" panose="020F0502020204030204" pitchFamily="34" charset="0"/>
                <a:cs typeface="Calibri" panose="020F0502020204030204" pitchFamily="34" charset="0"/>
              </a:rPr>
              <a:t> the world’s cultural diversity.</a:t>
            </a:r>
            <a:endParaRPr lang="en-GB" sz="2800" b="1"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477C7E71-D1B2-5A47-8F75-B956C5E206FD}"/>
              </a:ext>
            </a:extLst>
          </p:cNvPr>
          <p:cNvSpPr/>
          <p:nvPr/>
        </p:nvSpPr>
        <p:spPr>
          <a:xfrm>
            <a:off x="524656" y="480242"/>
            <a:ext cx="11152994" cy="523220"/>
          </a:xfrm>
          <a:prstGeom prst="rect">
            <a:avLst/>
          </a:prstGeom>
        </p:spPr>
        <p:txBody>
          <a:bodyPr wrap="square">
            <a:spAutoFit/>
          </a:bodyPr>
          <a:lstStyle/>
          <a:p>
            <a:r>
              <a:rPr lang="en-US" sz="2800" b="1" dirty="0">
                <a:solidFill>
                  <a:srgbClr val="0070C0"/>
                </a:solidFill>
                <a:latin typeface="Gill Sans MT" charset="0"/>
                <a:ea typeface="Gill Sans MT" charset="0"/>
                <a:cs typeface="Gill Sans MT" charset="0"/>
              </a:rPr>
              <a:t>The Problem</a:t>
            </a:r>
            <a:endParaRPr lang="en-US" sz="2400" dirty="0">
              <a:solidFill>
                <a:srgbClr val="0070C0"/>
              </a:solidFill>
              <a:latin typeface="Gill Sans MT" charset="0"/>
              <a:ea typeface="Gill Sans MT" charset="0"/>
              <a:cs typeface="Gill Sans MT" charset="0"/>
            </a:endParaRPr>
          </a:p>
        </p:txBody>
      </p:sp>
      <p:pic>
        <p:nvPicPr>
          <p:cNvPr id="2" name="Picture 1">
            <a:extLst>
              <a:ext uri="{FF2B5EF4-FFF2-40B4-BE49-F238E27FC236}">
                <a16:creationId xmlns:a16="http://schemas.microsoft.com/office/drawing/2014/main" id="{97C96B76-8D98-2D4D-94A5-1C178F3CC356}"/>
              </a:ext>
            </a:extLst>
          </p:cNvPr>
          <p:cNvPicPr>
            <a:picLocks noChangeAspect="1"/>
          </p:cNvPicPr>
          <p:nvPr/>
        </p:nvPicPr>
        <p:blipFill>
          <a:blip r:embed="rId2"/>
          <a:stretch>
            <a:fillRect/>
          </a:stretch>
        </p:blipFill>
        <p:spPr>
          <a:xfrm>
            <a:off x="3773144" y="2289960"/>
            <a:ext cx="4656016" cy="3227466"/>
          </a:xfrm>
          <a:prstGeom prst="rect">
            <a:avLst/>
          </a:prstGeom>
        </p:spPr>
      </p:pic>
      <p:sp>
        <p:nvSpPr>
          <p:cNvPr id="3" name="Rectangle 2">
            <a:extLst>
              <a:ext uri="{FF2B5EF4-FFF2-40B4-BE49-F238E27FC236}">
                <a16:creationId xmlns:a16="http://schemas.microsoft.com/office/drawing/2014/main" id="{482681F1-567F-D649-AEF0-962410BB4F75}"/>
              </a:ext>
            </a:extLst>
          </p:cNvPr>
          <p:cNvSpPr/>
          <p:nvPr/>
        </p:nvSpPr>
        <p:spPr>
          <a:xfrm>
            <a:off x="3103729" y="5957050"/>
            <a:ext cx="5994846" cy="461665"/>
          </a:xfrm>
          <a:prstGeom prst="rect">
            <a:avLst/>
          </a:prstGeom>
        </p:spPr>
        <p:txBody>
          <a:bodyPr wrap="none">
            <a:spAutoFit/>
          </a:bodyPr>
          <a:lstStyle/>
          <a:p>
            <a:r>
              <a:rPr lang="en-US" sz="2400" b="1" dirty="0">
                <a:latin typeface="Calibri" panose="020F0502020204030204" pitchFamily="34" charset="0"/>
                <a:cs typeface="Calibri" panose="020F0502020204030204" pitchFamily="34" charset="0"/>
              </a:rPr>
              <a:t>Some voices are missing or underrepresented</a:t>
            </a:r>
            <a:endParaRPr lang="en-GB"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52E6D74-C54F-4642-82C0-CFE791C9CEBB}"/>
              </a:ext>
            </a:extLst>
          </p:cNvPr>
          <p:cNvPicPr>
            <a:picLocks noChangeAspect="1"/>
          </p:cNvPicPr>
          <p:nvPr/>
        </p:nvPicPr>
        <p:blipFill>
          <a:blip r:embed="rId3"/>
          <a:stretch>
            <a:fillRect/>
          </a:stretch>
        </p:blipFill>
        <p:spPr>
          <a:xfrm>
            <a:off x="9828599" y="5604674"/>
            <a:ext cx="1022390" cy="1044439"/>
          </a:xfrm>
          <a:prstGeom prst="rect">
            <a:avLst/>
          </a:prstGeom>
        </p:spPr>
      </p:pic>
      <p:cxnSp>
        <p:nvCxnSpPr>
          <p:cNvPr id="8" name="Straight Arrow Connector 7">
            <a:extLst>
              <a:ext uri="{FF2B5EF4-FFF2-40B4-BE49-F238E27FC236}">
                <a16:creationId xmlns:a16="http://schemas.microsoft.com/office/drawing/2014/main" id="{613A5717-0684-754D-B742-8900ED714AE3}"/>
              </a:ext>
            </a:extLst>
          </p:cNvPr>
          <p:cNvCxnSpPr>
            <a:cxnSpLocks/>
          </p:cNvCxnSpPr>
          <p:nvPr/>
        </p:nvCxnSpPr>
        <p:spPr>
          <a:xfrm flipV="1">
            <a:off x="9134380" y="6162064"/>
            <a:ext cx="604268" cy="5163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948604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6FB36B9-A2D8-7548-B9C9-4F52977DD1DA}"/>
              </a:ext>
            </a:extLst>
          </p:cNvPr>
          <p:cNvSpPr/>
          <p:nvPr/>
        </p:nvSpPr>
        <p:spPr>
          <a:xfrm>
            <a:off x="997908" y="1762320"/>
            <a:ext cx="10111311" cy="3970318"/>
          </a:xfrm>
          <a:prstGeom prst="rect">
            <a:avLst/>
          </a:prstGeom>
        </p:spPr>
        <p:txBody>
          <a:bodyPr wrap="square">
            <a:spAutoFit/>
          </a:bodyPr>
          <a:lstStyle/>
          <a:p>
            <a:pPr algn="just"/>
            <a:r>
              <a:rPr lang="en-US" sz="2800" b="1" dirty="0">
                <a:latin typeface="Gill Sans MT" charset="0"/>
                <a:ea typeface="Gill Sans MT" charset="0"/>
                <a:cs typeface="Gill Sans MT" charset="0"/>
              </a:rPr>
              <a:t>The big </a:t>
            </a:r>
            <a:r>
              <a:rPr lang="en-US" sz="2800" b="1" dirty="0" err="1">
                <a:latin typeface="Gill Sans MT" charset="0"/>
                <a:ea typeface="Gill Sans MT" charset="0"/>
                <a:cs typeface="Gill Sans MT" charset="0"/>
              </a:rPr>
              <a:t>Wikipedias</a:t>
            </a:r>
            <a:r>
              <a:rPr lang="en-US" sz="2800" b="1" dirty="0">
                <a:latin typeface="Gill Sans MT" charset="0"/>
                <a:ea typeface="Gill Sans MT" charset="0"/>
                <a:cs typeface="Gill Sans MT" charset="0"/>
              </a:rPr>
              <a:t> </a:t>
            </a:r>
            <a:r>
              <a:rPr lang="en-US" sz="2800" dirty="0">
                <a:latin typeface="Gill Sans MT" charset="0"/>
                <a:ea typeface="Gill Sans MT" charset="0"/>
                <a:cs typeface="Gill Sans MT" charset="0"/>
              </a:rPr>
              <a:t>should aim at covering the </a:t>
            </a:r>
            <a:r>
              <a:rPr lang="en-US" sz="2800" dirty="0">
                <a:solidFill>
                  <a:schemeClr val="accent2"/>
                </a:solidFill>
                <a:latin typeface="Gill Sans MT" charset="0"/>
                <a:ea typeface="Gill Sans MT" charset="0"/>
                <a:cs typeface="Gill Sans MT" charset="0"/>
              </a:rPr>
              <a:t>minimum</a:t>
            </a:r>
            <a:r>
              <a:rPr lang="en-US" sz="2800" dirty="0">
                <a:latin typeface="Gill Sans MT" charset="0"/>
                <a:ea typeface="Gill Sans MT" charset="0"/>
                <a:cs typeface="Gill Sans MT" charset="0"/>
              </a:rPr>
              <a:t> </a:t>
            </a:r>
            <a:r>
              <a:rPr lang="en-US" sz="2800" dirty="0">
                <a:solidFill>
                  <a:schemeClr val="accent2"/>
                </a:solidFill>
                <a:latin typeface="Gill Sans MT" charset="0"/>
                <a:ea typeface="Gill Sans MT" charset="0"/>
                <a:cs typeface="Gill Sans MT" charset="0"/>
              </a:rPr>
              <a:t>of each others’ cultures</a:t>
            </a:r>
            <a:r>
              <a:rPr lang="en-US" sz="2800" dirty="0">
                <a:latin typeface="Gill Sans MT" charset="0"/>
                <a:ea typeface="Gill Sans MT" charset="0"/>
                <a:cs typeface="Gill Sans MT" charset="0"/>
              </a:rPr>
              <a:t>. I am more concerned about the Top CCC articles gap than the entire Culture Gap.</a:t>
            </a:r>
          </a:p>
          <a:p>
            <a:pPr algn="just"/>
            <a:endParaRPr lang="en-US" sz="2800" dirty="0">
              <a:latin typeface="Gill Sans MT" charset="0"/>
              <a:ea typeface="Gill Sans MT" charset="0"/>
              <a:cs typeface="Gill Sans MT" charset="0"/>
            </a:endParaRPr>
          </a:p>
          <a:p>
            <a:pPr algn="just"/>
            <a:r>
              <a:rPr lang="en-US" sz="2800" b="1" dirty="0">
                <a:latin typeface="Gill Sans MT" charset="0"/>
                <a:ea typeface="Gill Sans MT" charset="0"/>
                <a:cs typeface="Gill Sans MT" charset="0"/>
              </a:rPr>
              <a:t>The small </a:t>
            </a:r>
            <a:r>
              <a:rPr lang="en-US" sz="2800" b="1" dirty="0" err="1">
                <a:latin typeface="Gill Sans MT" charset="0"/>
                <a:ea typeface="Gill Sans MT" charset="0"/>
                <a:cs typeface="Gill Sans MT" charset="0"/>
              </a:rPr>
              <a:t>Wikipedias</a:t>
            </a:r>
            <a:r>
              <a:rPr lang="en-US" sz="2800" b="1" dirty="0">
                <a:latin typeface="Gill Sans MT" charset="0"/>
                <a:ea typeface="Gill Sans MT" charset="0"/>
                <a:cs typeface="Gill Sans MT" charset="0"/>
              </a:rPr>
              <a:t> </a:t>
            </a:r>
            <a:r>
              <a:rPr lang="en-US" sz="2800" dirty="0">
                <a:latin typeface="Gill Sans MT" charset="0"/>
                <a:ea typeface="Gill Sans MT" charset="0"/>
                <a:cs typeface="Gill Sans MT" charset="0"/>
              </a:rPr>
              <a:t>should aim at </a:t>
            </a:r>
            <a:r>
              <a:rPr lang="en-US" sz="2800" dirty="0">
                <a:solidFill>
                  <a:schemeClr val="accent2"/>
                </a:solidFill>
                <a:latin typeface="Gill Sans MT" charset="0"/>
                <a:ea typeface="Gill Sans MT" charset="0"/>
                <a:cs typeface="Gill Sans MT" charset="0"/>
              </a:rPr>
              <a:t>creating articles that might fill the lists of Top CCC articles</a:t>
            </a:r>
            <a:r>
              <a:rPr lang="en-US" sz="2800" dirty="0">
                <a:latin typeface="Gill Sans MT" charset="0"/>
                <a:ea typeface="Gill Sans MT" charset="0"/>
                <a:cs typeface="Gill Sans MT" charset="0"/>
              </a:rPr>
              <a:t>. This is the first group of articles the world should care about.</a:t>
            </a:r>
          </a:p>
          <a:p>
            <a:pPr algn="just"/>
            <a:endParaRPr lang="en-US" sz="2800" dirty="0">
              <a:latin typeface="Gill Sans MT" charset="0"/>
              <a:ea typeface="Gill Sans MT" charset="0"/>
              <a:cs typeface="Gill Sans MT" charset="0"/>
            </a:endParaRPr>
          </a:p>
          <a:p>
            <a:pPr algn="just"/>
            <a:endParaRPr lang="en-US" sz="2800" dirty="0">
              <a:latin typeface="Gill Sans MT" charset="0"/>
              <a:ea typeface="Gill Sans MT" charset="0"/>
              <a:cs typeface="Gill Sans MT" charset="0"/>
            </a:endParaRPr>
          </a:p>
        </p:txBody>
      </p:sp>
    </p:spTree>
    <p:extLst>
      <p:ext uri="{BB962C8B-B14F-4D97-AF65-F5344CB8AC3E}">
        <p14:creationId xmlns:p14="http://schemas.microsoft.com/office/powerpoint/2010/main" val="77178143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682053" y="2341697"/>
            <a:ext cx="10677837" cy="3416320"/>
          </a:xfrm>
          <a:prstGeom prst="rect">
            <a:avLst/>
          </a:prstGeom>
        </p:spPr>
        <p:txBody>
          <a:bodyPr wrap="square">
            <a:spAutoFit/>
          </a:bodyPr>
          <a:lstStyle/>
          <a:p>
            <a:pPr algn="just"/>
            <a:r>
              <a:rPr lang="en-US" sz="2400" dirty="0">
                <a:latin typeface="Gill Sans MT" charset="0"/>
                <a:ea typeface="Gill Sans MT" charset="0"/>
                <a:cs typeface="Gill Sans MT" charset="0"/>
              </a:rPr>
              <a:t>We should reach this minimum amount.</a:t>
            </a:r>
          </a:p>
          <a:p>
            <a:pPr algn="just"/>
            <a:endParaRPr lang="en-US" sz="2400" dirty="0">
              <a:latin typeface="Gill Sans MT" charset="0"/>
              <a:ea typeface="Gill Sans MT" charset="0"/>
              <a:cs typeface="Gill Sans MT" charset="0"/>
            </a:endParaRPr>
          </a:p>
          <a:p>
            <a:pPr algn="just"/>
            <a:endParaRPr lang="en-US" sz="2400" dirty="0">
              <a:latin typeface="Gill Sans MT" charset="0"/>
              <a:ea typeface="Gill Sans MT" charset="0"/>
              <a:cs typeface="Gill Sans MT" charset="0"/>
            </a:endParaRPr>
          </a:p>
          <a:p>
            <a:pPr algn="just"/>
            <a:r>
              <a:rPr lang="en-US" sz="2400" dirty="0">
                <a:latin typeface="Gill Sans MT" charset="0"/>
                <a:ea typeface="Gill Sans MT" charset="0"/>
                <a:cs typeface="Gill Sans MT" charset="0"/>
              </a:rPr>
              <a:t>Few results not represented (yet):</a:t>
            </a:r>
            <a:endParaRPr lang="en-US" sz="2400" b="1" dirty="0">
              <a:solidFill>
                <a:schemeClr val="accent2"/>
              </a:solidFill>
              <a:latin typeface="Gill Sans MT" charset="0"/>
              <a:ea typeface="Gill Sans MT" charset="0"/>
              <a:cs typeface="Gill Sans MT" charset="0"/>
            </a:endParaRPr>
          </a:p>
          <a:p>
            <a:pPr algn="just"/>
            <a:endParaRPr lang="en-US" sz="2400" b="1" dirty="0">
              <a:solidFill>
                <a:schemeClr val="accent2"/>
              </a:solidFill>
              <a:latin typeface="Gill Sans MT" charset="0"/>
              <a:ea typeface="Gill Sans MT" charset="0"/>
              <a:cs typeface="Gill Sans MT" charset="0"/>
            </a:endParaRPr>
          </a:p>
          <a:p>
            <a:pPr marL="342900" indent="-342900" algn="just">
              <a:buFont typeface="Arial" panose="020B0604020202020204" pitchFamily="34" charset="0"/>
              <a:buChar char="•"/>
            </a:pPr>
            <a:r>
              <a:rPr lang="en-US" sz="2400" b="1" dirty="0">
                <a:solidFill>
                  <a:schemeClr val="accent2"/>
                </a:solidFill>
                <a:latin typeface="Gill Sans MT" charset="0"/>
                <a:ea typeface="Gill Sans MT" charset="0"/>
                <a:cs typeface="Gill Sans MT" charset="0"/>
              </a:rPr>
              <a:t>CCC % in terms of pageviews is always bigger than CCC % articles.</a:t>
            </a:r>
          </a:p>
          <a:p>
            <a:pPr algn="just"/>
            <a:endParaRPr lang="en-US" sz="2400" b="1" dirty="0">
              <a:solidFill>
                <a:schemeClr val="accent2"/>
              </a:solidFill>
              <a:latin typeface="Gill Sans MT" charset="0"/>
              <a:ea typeface="Gill Sans MT" charset="0"/>
              <a:cs typeface="Gill Sans MT" charset="0"/>
            </a:endParaRPr>
          </a:p>
          <a:p>
            <a:pPr marL="342900" indent="-342900" algn="just">
              <a:buFont typeface="Arial" panose="020B0604020202020204" pitchFamily="34" charset="0"/>
              <a:buChar char="•"/>
            </a:pPr>
            <a:r>
              <a:rPr lang="en-US" sz="2400" b="1" dirty="0">
                <a:solidFill>
                  <a:schemeClr val="accent2"/>
                </a:solidFill>
                <a:latin typeface="Gill Sans MT" charset="0"/>
                <a:ea typeface="Gill Sans MT" charset="0"/>
                <a:cs typeface="Gill Sans MT" charset="0"/>
              </a:rPr>
              <a:t>The Top 500 CCC articles in terms of pageviews are 20-50% of the pageviews in CCC.</a:t>
            </a:r>
          </a:p>
        </p:txBody>
      </p:sp>
      <p:sp>
        <p:nvSpPr>
          <p:cNvPr id="3" name="Rectangle 2">
            <a:extLst>
              <a:ext uri="{FF2B5EF4-FFF2-40B4-BE49-F238E27FC236}">
                <a16:creationId xmlns:a16="http://schemas.microsoft.com/office/drawing/2014/main" id="{66FB36B9-A2D8-7548-B9C9-4F52977DD1DA}"/>
              </a:ext>
            </a:extLst>
          </p:cNvPr>
          <p:cNvSpPr/>
          <p:nvPr/>
        </p:nvSpPr>
        <p:spPr>
          <a:xfrm>
            <a:off x="2629291" y="1681126"/>
            <a:ext cx="7542258" cy="461665"/>
          </a:xfrm>
          <a:prstGeom prst="rect">
            <a:avLst/>
          </a:prstGeom>
        </p:spPr>
        <p:txBody>
          <a:bodyPr wrap="none">
            <a:spAutoFit/>
          </a:bodyPr>
          <a:lstStyle/>
          <a:p>
            <a:pPr algn="just"/>
            <a:r>
              <a:rPr lang="en-US" sz="2400" b="1" dirty="0">
                <a:latin typeface="Gill Sans MT" charset="0"/>
                <a:ea typeface="Gill Sans MT" charset="0"/>
                <a:cs typeface="Gill Sans MT" charset="0"/>
              </a:rPr>
              <a:t>Create 100 articles for each language edition CCC.</a:t>
            </a:r>
          </a:p>
        </p:txBody>
      </p:sp>
      <p:sp>
        <p:nvSpPr>
          <p:cNvPr id="2" name="Rectangle 1">
            <a:extLst>
              <a:ext uri="{FF2B5EF4-FFF2-40B4-BE49-F238E27FC236}">
                <a16:creationId xmlns:a16="http://schemas.microsoft.com/office/drawing/2014/main" id="{9C57C1D1-8FA5-5146-9C0D-CA4F98FED11C}"/>
              </a:ext>
            </a:extLst>
          </p:cNvPr>
          <p:cNvSpPr/>
          <p:nvPr/>
        </p:nvSpPr>
        <p:spPr>
          <a:xfrm>
            <a:off x="682053" y="959000"/>
            <a:ext cx="3942105" cy="523220"/>
          </a:xfrm>
          <a:prstGeom prst="rect">
            <a:avLst/>
          </a:prstGeom>
        </p:spPr>
        <p:txBody>
          <a:bodyPr wrap="none">
            <a:spAutoFit/>
          </a:bodyPr>
          <a:lstStyle/>
          <a:p>
            <a:pPr marL="457200" indent="-457200">
              <a:buFont typeface="Arial" panose="020B0604020202020204" pitchFamily="34" charset="0"/>
              <a:buChar char="•"/>
            </a:pPr>
            <a:r>
              <a:rPr lang="en-US" sz="2800" b="1" dirty="0">
                <a:latin typeface="Gill Sans MT" charset="0"/>
                <a:ea typeface="Gill Sans MT" charset="0"/>
                <a:cs typeface="Gill Sans MT" charset="0"/>
              </a:rPr>
              <a:t>The big </a:t>
            </a:r>
            <a:r>
              <a:rPr lang="en-US" sz="2800" b="1" dirty="0" err="1">
                <a:latin typeface="Gill Sans MT" charset="0"/>
                <a:ea typeface="Gill Sans MT" charset="0"/>
                <a:cs typeface="Gill Sans MT" charset="0"/>
              </a:rPr>
              <a:t>Wikipedias</a:t>
            </a:r>
            <a:r>
              <a:rPr lang="en-US" sz="2800" b="1" dirty="0">
                <a:latin typeface="Gill Sans MT" charset="0"/>
                <a:ea typeface="Gill Sans MT" charset="0"/>
                <a:cs typeface="Gill Sans MT" charset="0"/>
              </a:rPr>
              <a:t> </a:t>
            </a:r>
            <a:endParaRPr lang="en-GB" sz="2800" dirty="0"/>
          </a:p>
        </p:txBody>
      </p:sp>
    </p:spTree>
    <p:extLst>
      <p:ext uri="{BB962C8B-B14F-4D97-AF65-F5344CB8AC3E}">
        <p14:creationId xmlns:p14="http://schemas.microsoft.com/office/powerpoint/2010/main" val="319046731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682053" y="2341697"/>
            <a:ext cx="10677837" cy="2308324"/>
          </a:xfrm>
          <a:prstGeom prst="rect">
            <a:avLst/>
          </a:prstGeom>
        </p:spPr>
        <p:txBody>
          <a:bodyPr wrap="square">
            <a:spAutoFit/>
          </a:bodyPr>
          <a:lstStyle/>
          <a:p>
            <a:pPr algn="just"/>
            <a:r>
              <a:rPr lang="en-US" sz="2400" dirty="0">
                <a:latin typeface="Gill Sans MT" charset="0"/>
                <a:ea typeface="Gill Sans MT" charset="0"/>
                <a:cs typeface="Gill Sans MT" charset="0"/>
              </a:rPr>
              <a:t>By segment it means: geolocated articles, keywords on title (demonym and territory name), women and men.</a:t>
            </a:r>
          </a:p>
          <a:p>
            <a:pPr algn="just"/>
            <a:endParaRPr lang="en-US" sz="2400" dirty="0">
              <a:latin typeface="Gill Sans MT" charset="0"/>
              <a:ea typeface="Gill Sans MT" charset="0"/>
              <a:cs typeface="Gill Sans MT" charset="0"/>
            </a:endParaRPr>
          </a:p>
          <a:p>
            <a:pPr algn="just"/>
            <a:r>
              <a:rPr lang="en-US" sz="2400" b="1" dirty="0">
                <a:solidFill>
                  <a:schemeClr val="accent2"/>
                </a:solidFill>
                <a:latin typeface="Gill Sans MT" charset="0"/>
                <a:ea typeface="Gill Sans MT" charset="0"/>
                <a:cs typeface="Gill Sans MT" charset="0"/>
              </a:rPr>
              <a:t>Represent your own culture, at least the most important parts. </a:t>
            </a:r>
          </a:p>
          <a:p>
            <a:pPr algn="just"/>
            <a:endParaRPr lang="en-US" sz="2400" b="1" dirty="0">
              <a:solidFill>
                <a:schemeClr val="accent2"/>
              </a:solidFill>
              <a:latin typeface="Gill Sans MT" charset="0"/>
              <a:ea typeface="Gill Sans MT" charset="0"/>
              <a:cs typeface="Gill Sans MT" charset="0"/>
            </a:endParaRPr>
          </a:p>
          <a:p>
            <a:pPr algn="just"/>
            <a:r>
              <a:rPr lang="en-US" sz="2400" b="1" dirty="0">
                <a:solidFill>
                  <a:schemeClr val="accent2"/>
                </a:solidFill>
                <a:latin typeface="Gill Sans MT" charset="0"/>
                <a:ea typeface="Gill Sans MT" charset="0"/>
                <a:cs typeface="Gill Sans MT" charset="0"/>
              </a:rPr>
              <a:t>Let’s create a virtuous circle!</a:t>
            </a:r>
          </a:p>
        </p:txBody>
      </p:sp>
      <p:sp>
        <p:nvSpPr>
          <p:cNvPr id="3" name="Rectangle 2">
            <a:extLst>
              <a:ext uri="{FF2B5EF4-FFF2-40B4-BE49-F238E27FC236}">
                <a16:creationId xmlns:a16="http://schemas.microsoft.com/office/drawing/2014/main" id="{66FB36B9-A2D8-7548-B9C9-4F52977DD1DA}"/>
              </a:ext>
            </a:extLst>
          </p:cNvPr>
          <p:cNvSpPr/>
          <p:nvPr/>
        </p:nvSpPr>
        <p:spPr>
          <a:xfrm>
            <a:off x="1392216" y="1681126"/>
            <a:ext cx="10016396" cy="461665"/>
          </a:xfrm>
          <a:prstGeom prst="rect">
            <a:avLst/>
          </a:prstGeom>
        </p:spPr>
        <p:txBody>
          <a:bodyPr wrap="none">
            <a:spAutoFit/>
          </a:bodyPr>
          <a:lstStyle/>
          <a:p>
            <a:pPr algn="just"/>
            <a:r>
              <a:rPr lang="en-US" sz="2400" b="1" dirty="0">
                <a:latin typeface="Gill Sans MT" charset="0"/>
                <a:ea typeface="Gill Sans MT" charset="0"/>
                <a:cs typeface="Gill Sans MT" charset="0"/>
              </a:rPr>
              <a:t>Create 100 articles for each CCC segment so they appear in the lists</a:t>
            </a:r>
          </a:p>
        </p:txBody>
      </p:sp>
      <p:sp>
        <p:nvSpPr>
          <p:cNvPr id="2" name="Rectangle 1">
            <a:extLst>
              <a:ext uri="{FF2B5EF4-FFF2-40B4-BE49-F238E27FC236}">
                <a16:creationId xmlns:a16="http://schemas.microsoft.com/office/drawing/2014/main" id="{9C57C1D1-8FA5-5146-9C0D-CA4F98FED11C}"/>
              </a:ext>
            </a:extLst>
          </p:cNvPr>
          <p:cNvSpPr/>
          <p:nvPr/>
        </p:nvSpPr>
        <p:spPr>
          <a:xfrm>
            <a:off x="682053" y="959000"/>
            <a:ext cx="4325223" cy="523220"/>
          </a:xfrm>
          <a:prstGeom prst="rect">
            <a:avLst/>
          </a:prstGeom>
        </p:spPr>
        <p:txBody>
          <a:bodyPr wrap="none">
            <a:spAutoFit/>
          </a:bodyPr>
          <a:lstStyle/>
          <a:p>
            <a:pPr marL="457200" indent="-457200">
              <a:buFont typeface="Arial" panose="020B0604020202020204" pitchFamily="34" charset="0"/>
              <a:buChar char="•"/>
            </a:pPr>
            <a:r>
              <a:rPr lang="en-US" sz="2800" b="1" dirty="0">
                <a:latin typeface="Gill Sans MT" charset="0"/>
                <a:ea typeface="Gill Sans MT" charset="0"/>
                <a:cs typeface="Gill Sans MT" charset="0"/>
              </a:rPr>
              <a:t>The small </a:t>
            </a:r>
            <a:r>
              <a:rPr lang="en-US" sz="2800" b="1" dirty="0" err="1">
                <a:latin typeface="Gill Sans MT" charset="0"/>
                <a:ea typeface="Gill Sans MT" charset="0"/>
                <a:cs typeface="Gill Sans MT" charset="0"/>
              </a:rPr>
              <a:t>Wikipedias</a:t>
            </a:r>
            <a:r>
              <a:rPr lang="en-US" sz="2800" b="1" dirty="0">
                <a:latin typeface="Gill Sans MT" charset="0"/>
                <a:ea typeface="Gill Sans MT" charset="0"/>
                <a:cs typeface="Gill Sans MT" charset="0"/>
              </a:rPr>
              <a:t> </a:t>
            </a:r>
            <a:endParaRPr lang="en-GB" sz="2800" dirty="0"/>
          </a:p>
        </p:txBody>
      </p:sp>
    </p:spTree>
    <p:extLst>
      <p:ext uri="{BB962C8B-B14F-4D97-AF65-F5344CB8AC3E}">
        <p14:creationId xmlns:p14="http://schemas.microsoft.com/office/powerpoint/2010/main" val="23009201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635316" y="727600"/>
            <a:ext cx="11027950" cy="523220"/>
          </a:xfrm>
          <a:prstGeom prst="rect">
            <a:avLst/>
          </a:prstGeom>
        </p:spPr>
        <p:txBody>
          <a:bodyPr wrap="square">
            <a:spAutoFit/>
          </a:bodyPr>
          <a:lstStyle/>
          <a:p>
            <a:pPr algn="just"/>
            <a:r>
              <a:rPr lang="en-US" sz="2800" b="1" dirty="0">
                <a:solidFill>
                  <a:schemeClr val="bg1"/>
                </a:solidFill>
                <a:latin typeface="Gill Sans MT" charset="0"/>
                <a:ea typeface="Gill Sans MT" charset="0"/>
                <a:cs typeface="Gill Sans MT" charset="0"/>
              </a:rPr>
              <a:t>I am going to give you a Control Panel</a:t>
            </a:r>
          </a:p>
        </p:txBody>
      </p:sp>
      <p:pic>
        <p:nvPicPr>
          <p:cNvPr id="2" name="Picture 1">
            <a:extLst>
              <a:ext uri="{FF2B5EF4-FFF2-40B4-BE49-F238E27FC236}">
                <a16:creationId xmlns:a16="http://schemas.microsoft.com/office/drawing/2014/main" id="{3D4CE5CD-69E3-074F-B68F-DB8F4EDBBE73}"/>
              </a:ext>
            </a:extLst>
          </p:cNvPr>
          <p:cNvPicPr>
            <a:picLocks noChangeAspect="1"/>
          </p:cNvPicPr>
          <p:nvPr/>
        </p:nvPicPr>
        <p:blipFill>
          <a:blip r:embed="rId3"/>
          <a:stretch>
            <a:fillRect/>
          </a:stretch>
        </p:blipFill>
        <p:spPr>
          <a:xfrm>
            <a:off x="1736118" y="1651725"/>
            <a:ext cx="8826346" cy="4413173"/>
          </a:xfrm>
          <a:prstGeom prst="rect">
            <a:avLst/>
          </a:prstGeom>
        </p:spPr>
      </p:pic>
    </p:spTree>
    <p:extLst>
      <p:ext uri="{BB962C8B-B14F-4D97-AF65-F5344CB8AC3E}">
        <p14:creationId xmlns:p14="http://schemas.microsoft.com/office/powerpoint/2010/main" val="30666685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635316" y="727600"/>
            <a:ext cx="11027950" cy="523220"/>
          </a:xfrm>
          <a:prstGeom prst="rect">
            <a:avLst/>
          </a:prstGeom>
        </p:spPr>
        <p:txBody>
          <a:bodyPr wrap="square">
            <a:spAutoFit/>
          </a:bodyPr>
          <a:lstStyle/>
          <a:p>
            <a:pPr algn="just"/>
            <a:r>
              <a:rPr lang="en-US" sz="2800" b="1" dirty="0">
                <a:solidFill>
                  <a:schemeClr val="bg1"/>
                </a:solidFill>
                <a:latin typeface="Gill Sans MT" charset="0"/>
                <a:ea typeface="Gill Sans MT" charset="0"/>
                <a:cs typeface="Gill Sans MT" charset="0"/>
              </a:rPr>
              <a:t>I am going to give you three Control Panels</a:t>
            </a:r>
          </a:p>
        </p:txBody>
      </p:sp>
      <p:pic>
        <p:nvPicPr>
          <p:cNvPr id="8" name="Picture 7">
            <a:extLst>
              <a:ext uri="{FF2B5EF4-FFF2-40B4-BE49-F238E27FC236}">
                <a16:creationId xmlns:a16="http://schemas.microsoft.com/office/drawing/2014/main" id="{F6064C46-7490-F74B-AE02-C5477F5A160D}"/>
              </a:ext>
            </a:extLst>
          </p:cNvPr>
          <p:cNvPicPr>
            <a:picLocks noChangeAspect="1"/>
          </p:cNvPicPr>
          <p:nvPr/>
        </p:nvPicPr>
        <p:blipFill>
          <a:blip r:embed="rId3"/>
          <a:stretch>
            <a:fillRect/>
          </a:stretch>
        </p:blipFill>
        <p:spPr>
          <a:xfrm>
            <a:off x="467367" y="1357703"/>
            <a:ext cx="7912359" cy="4311301"/>
          </a:xfrm>
          <a:prstGeom prst="rect">
            <a:avLst/>
          </a:prstGeom>
        </p:spPr>
      </p:pic>
      <p:pic>
        <p:nvPicPr>
          <p:cNvPr id="12" name="Picture 11">
            <a:extLst>
              <a:ext uri="{FF2B5EF4-FFF2-40B4-BE49-F238E27FC236}">
                <a16:creationId xmlns:a16="http://schemas.microsoft.com/office/drawing/2014/main" id="{19149111-D0E3-9442-A0F9-A926E0F6D605}"/>
              </a:ext>
            </a:extLst>
          </p:cNvPr>
          <p:cNvPicPr>
            <a:picLocks noChangeAspect="1"/>
          </p:cNvPicPr>
          <p:nvPr/>
        </p:nvPicPr>
        <p:blipFill>
          <a:blip r:embed="rId4"/>
          <a:stretch>
            <a:fillRect/>
          </a:stretch>
        </p:blipFill>
        <p:spPr>
          <a:xfrm>
            <a:off x="2034910" y="1837809"/>
            <a:ext cx="7905092" cy="4311301"/>
          </a:xfrm>
          <a:prstGeom prst="rect">
            <a:avLst/>
          </a:prstGeom>
        </p:spPr>
      </p:pic>
      <p:pic>
        <p:nvPicPr>
          <p:cNvPr id="16" name="Picture 15">
            <a:extLst>
              <a:ext uri="{FF2B5EF4-FFF2-40B4-BE49-F238E27FC236}">
                <a16:creationId xmlns:a16="http://schemas.microsoft.com/office/drawing/2014/main" id="{ECA6E560-64B4-4E4F-B473-B659F56E3E08}"/>
              </a:ext>
            </a:extLst>
          </p:cNvPr>
          <p:cNvPicPr>
            <a:picLocks noChangeAspect="1"/>
          </p:cNvPicPr>
          <p:nvPr/>
        </p:nvPicPr>
        <p:blipFill>
          <a:blip r:embed="rId5"/>
          <a:stretch>
            <a:fillRect/>
          </a:stretch>
        </p:blipFill>
        <p:spPr>
          <a:xfrm>
            <a:off x="3795494" y="2309424"/>
            <a:ext cx="7905094" cy="4319792"/>
          </a:xfrm>
          <a:prstGeom prst="rect">
            <a:avLst/>
          </a:prstGeom>
        </p:spPr>
      </p:pic>
    </p:spTree>
    <p:extLst>
      <p:ext uri="{BB962C8B-B14F-4D97-AF65-F5344CB8AC3E}">
        <p14:creationId xmlns:p14="http://schemas.microsoft.com/office/powerpoint/2010/main" val="12486480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653977" y="1660661"/>
            <a:ext cx="11027950" cy="4524315"/>
          </a:xfrm>
          <a:prstGeom prst="rect">
            <a:avLst/>
          </a:prstGeom>
        </p:spPr>
        <p:txBody>
          <a:bodyPr wrap="square">
            <a:spAutoFit/>
          </a:bodyPr>
          <a:lstStyle/>
          <a:p>
            <a:pPr algn="just"/>
            <a:r>
              <a:rPr lang="en-US" sz="2400" dirty="0">
                <a:solidFill>
                  <a:schemeClr val="bg1"/>
                </a:solidFill>
                <a:latin typeface="Gill Sans MT" charset="0"/>
                <a:ea typeface="Gill Sans MT" charset="0"/>
                <a:cs typeface="Gill Sans MT" charset="0"/>
              </a:rPr>
              <a:t>These are panels to obtain a general view on the </a:t>
            </a:r>
            <a:r>
              <a:rPr lang="en-US" sz="2400" u="sng" dirty="0">
                <a:solidFill>
                  <a:schemeClr val="bg1"/>
                </a:solidFill>
                <a:latin typeface="Gill Sans MT" charset="0"/>
                <a:ea typeface="Gill Sans MT" charset="0"/>
                <a:cs typeface="Gill Sans MT" charset="0"/>
              </a:rPr>
              <a:t>coverage</a:t>
            </a:r>
            <a:r>
              <a:rPr lang="en-US" sz="2400" dirty="0">
                <a:solidFill>
                  <a:schemeClr val="bg1"/>
                </a:solidFill>
                <a:latin typeface="Gill Sans MT" charset="0"/>
                <a:ea typeface="Gill Sans MT" charset="0"/>
                <a:cs typeface="Gill Sans MT" charset="0"/>
              </a:rPr>
              <a:t> and </a:t>
            </a:r>
            <a:r>
              <a:rPr lang="en-US" sz="2400" u="sng" dirty="0">
                <a:solidFill>
                  <a:schemeClr val="bg1"/>
                </a:solidFill>
                <a:latin typeface="Gill Sans MT" charset="0"/>
                <a:ea typeface="Gill Sans MT" charset="0"/>
                <a:cs typeface="Gill Sans MT" charset="0"/>
              </a:rPr>
              <a:t>spread</a:t>
            </a:r>
            <a:r>
              <a:rPr lang="en-US" sz="2400" dirty="0">
                <a:solidFill>
                  <a:schemeClr val="bg1"/>
                </a:solidFill>
                <a:latin typeface="Gill Sans MT" charset="0"/>
                <a:ea typeface="Gill Sans MT" charset="0"/>
                <a:cs typeface="Gill Sans MT" charset="0"/>
              </a:rPr>
              <a:t> of the Top CCC.</a:t>
            </a:r>
          </a:p>
          <a:p>
            <a:pPr algn="just"/>
            <a:endParaRPr lang="en-US" sz="2400" b="1" dirty="0">
              <a:solidFill>
                <a:schemeClr val="bg1"/>
              </a:solidFill>
              <a:latin typeface="Gill Sans MT" charset="0"/>
              <a:ea typeface="Gill Sans MT" charset="0"/>
              <a:cs typeface="Gill Sans MT" charset="0"/>
            </a:endParaRPr>
          </a:p>
          <a:p>
            <a:pPr marL="342900" indent="-342900" algn="just">
              <a:buFont typeface="Arial" panose="020B0604020202020204" pitchFamily="34" charset="0"/>
              <a:buChar char="•"/>
            </a:pPr>
            <a:r>
              <a:rPr lang="en-US" sz="2400" b="1" dirty="0">
                <a:solidFill>
                  <a:schemeClr val="bg1"/>
                </a:solidFill>
                <a:latin typeface="Gill Sans MT" charset="0"/>
                <a:ea typeface="Gill Sans MT" charset="0"/>
                <a:cs typeface="Gill Sans MT" charset="0"/>
              </a:rPr>
              <a:t>Languages Top CCC articles coverage</a:t>
            </a:r>
          </a:p>
          <a:p>
            <a:pPr algn="just"/>
            <a:r>
              <a:rPr lang="en-US" sz="2400" dirty="0">
                <a:solidFill>
                  <a:schemeClr val="bg1"/>
                </a:solidFill>
                <a:latin typeface="Gill Sans MT" charset="0"/>
                <a:ea typeface="Gill Sans MT" charset="0"/>
                <a:cs typeface="Gill Sans MT" charset="0"/>
              </a:rPr>
              <a:t>https://</a:t>
            </a:r>
            <a:r>
              <a:rPr lang="en-US" sz="2400" dirty="0" err="1">
                <a:solidFill>
                  <a:schemeClr val="bg1"/>
                </a:solidFill>
                <a:latin typeface="Gill Sans MT" charset="0"/>
                <a:ea typeface="Gill Sans MT" charset="0"/>
                <a:cs typeface="Gill Sans MT" charset="0"/>
              </a:rPr>
              <a:t>wcdo.wmflabs.org</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languages_top_ccc_articles_coverage</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lang</a:t>
            </a:r>
            <a:r>
              <a:rPr lang="en-US" sz="2400" dirty="0">
                <a:solidFill>
                  <a:schemeClr val="bg1"/>
                </a:solidFill>
                <a:latin typeface="Gill Sans MT" charset="0"/>
                <a:ea typeface="Gill Sans MT" charset="0"/>
                <a:cs typeface="Gill Sans MT" charset="0"/>
              </a:rPr>
              <a:t>=ca</a:t>
            </a:r>
          </a:p>
          <a:p>
            <a:pPr algn="just"/>
            <a:endParaRPr lang="en-US" sz="2400" b="1" dirty="0">
              <a:solidFill>
                <a:schemeClr val="bg1"/>
              </a:solidFill>
              <a:latin typeface="Gill Sans MT" charset="0"/>
              <a:ea typeface="Gill Sans MT" charset="0"/>
              <a:cs typeface="Gill Sans MT" charset="0"/>
            </a:endParaRPr>
          </a:p>
          <a:p>
            <a:pPr marL="342900" indent="-342900" algn="just">
              <a:buFont typeface="Arial" panose="020B0604020202020204" pitchFamily="34" charset="0"/>
              <a:buChar char="•"/>
            </a:pPr>
            <a:r>
              <a:rPr lang="en-US" sz="2400" b="1" dirty="0">
                <a:solidFill>
                  <a:schemeClr val="bg1"/>
                </a:solidFill>
                <a:latin typeface="Gill Sans MT" charset="0"/>
                <a:ea typeface="Gill Sans MT" charset="0"/>
                <a:cs typeface="Gill Sans MT" charset="0"/>
              </a:rPr>
              <a:t>Countries Top CCC articles coverage</a:t>
            </a:r>
          </a:p>
          <a:p>
            <a:pPr algn="just"/>
            <a:r>
              <a:rPr lang="en-US" sz="2400" dirty="0">
                <a:solidFill>
                  <a:schemeClr val="bg1"/>
                </a:solidFill>
                <a:latin typeface="Gill Sans MT" charset="0"/>
                <a:ea typeface="Gill Sans MT" charset="0"/>
                <a:cs typeface="Gill Sans MT" charset="0"/>
              </a:rPr>
              <a:t>https://</a:t>
            </a:r>
            <a:r>
              <a:rPr lang="en-US" sz="2400" dirty="0" err="1">
                <a:solidFill>
                  <a:schemeClr val="bg1"/>
                </a:solidFill>
                <a:latin typeface="Gill Sans MT" charset="0"/>
                <a:ea typeface="Gill Sans MT" charset="0"/>
                <a:cs typeface="Gill Sans MT" charset="0"/>
              </a:rPr>
              <a:t>wcdo.wmflabs.org</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countries_top_ccc_articles_coverage</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lang</a:t>
            </a:r>
            <a:r>
              <a:rPr lang="en-US" sz="2400" dirty="0">
                <a:solidFill>
                  <a:schemeClr val="bg1"/>
                </a:solidFill>
                <a:latin typeface="Gill Sans MT" charset="0"/>
                <a:ea typeface="Gill Sans MT" charset="0"/>
                <a:cs typeface="Gill Sans MT" charset="0"/>
              </a:rPr>
              <a:t>=ca</a:t>
            </a:r>
          </a:p>
          <a:p>
            <a:pPr algn="just"/>
            <a:endParaRPr lang="en-US" sz="2400" b="1" dirty="0">
              <a:solidFill>
                <a:schemeClr val="bg1"/>
              </a:solidFill>
              <a:latin typeface="Gill Sans MT" charset="0"/>
              <a:ea typeface="Gill Sans MT" charset="0"/>
              <a:cs typeface="Gill Sans MT" charset="0"/>
            </a:endParaRPr>
          </a:p>
          <a:p>
            <a:pPr marL="342900" indent="-342900" algn="just">
              <a:buFont typeface="Arial" panose="020B0604020202020204" pitchFamily="34" charset="0"/>
              <a:buChar char="•"/>
            </a:pPr>
            <a:r>
              <a:rPr lang="en-US" sz="2400" b="1" dirty="0">
                <a:solidFill>
                  <a:schemeClr val="bg1"/>
                </a:solidFill>
                <a:latin typeface="Gill Sans MT" charset="0"/>
                <a:ea typeface="Gill Sans MT" charset="0"/>
                <a:cs typeface="Gill Sans MT" charset="0"/>
              </a:rPr>
              <a:t>Languages Top CCC articles spread</a:t>
            </a:r>
          </a:p>
          <a:p>
            <a:pPr algn="just"/>
            <a:r>
              <a:rPr lang="en-US" sz="2400" dirty="0">
                <a:solidFill>
                  <a:schemeClr val="bg1"/>
                </a:solidFill>
                <a:latin typeface="Gill Sans MT" charset="0"/>
                <a:ea typeface="Gill Sans MT" charset="0"/>
                <a:cs typeface="Gill Sans MT" charset="0"/>
              </a:rPr>
              <a:t>https://</a:t>
            </a:r>
            <a:r>
              <a:rPr lang="en-US" sz="2400" dirty="0" err="1">
                <a:solidFill>
                  <a:schemeClr val="bg1"/>
                </a:solidFill>
                <a:latin typeface="Gill Sans MT" charset="0"/>
                <a:ea typeface="Gill Sans MT" charset="0"/>
                <a:cs typeface="Gill Sans MT" charset="0"/>
              </a:rPr>
              <a:t>wcdo.wmflabs.org</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languages_top_ccc_articles_spread</a:t>
            </a:r>
            <a:r>
              <a:rPr lang="en-US" sz="2400" dirty="0">
                <a:solidFill>
                  <a:schemeClr val="bg1"/>
                </a:solidFill>
                <a:latin typeface="Gill Sans MT" charset="0"/>
                <a:ea typeface="Gill Sans MT" charset="0"/>
                <a:cs typeface="Gill Sans MT" charset="0"/>
              </a:rPr>
              <a:t>/?</a:t>
            </a:r>
            <a:r>
              <a:rPr lang="en-US" sz="2400" dirty="0" err="1">
                <a:solidFill>
                  <a:schemeClr val="bg1"/>
                </a:solidFill>
                <a:latin typeface="Gill Sans MT" charset="0"/>
                <a:ea typeface="Gill Sans MT" charset="0"/>
                <a:cs typeface="Gill Sans MT" charset="0"/>
              </a:rPr>
              <a:t>lang</a:t>
            </a:r>
            <a:r>
              <a:rPr lang="en-US" sz="2400" dirty="0">
                <a:solidFill>
                  <a:schemeClr val="bg1"/>
                </a:solidFill>
                <a:latin typeface="Gill Sans MT" charset="0"/>
                <a:ea typeface="Gill Sans MT" charset="0"/>
                <a:cs typeface="Gill Sans MT" charset="0"/>
              </a:rPr>
              <a:t>=ca</a:t>
            </a:r>
          </a:p>
          <a:p>
            <a:pPr algn="just"/>
            <a:endParaRPr lang="en-US" sz="2400" dirty="0">
              <a:solidFill>
                <a:schemeClr val="bg1"/>
              </a:solidFill>
              <a:latin typeface="Gill Sans MT" charset="0"/>
              <a:ea typeface="Gill Sans MT" charset="0"/>
              <a:cs typeface="Gill Sans MT" charset="0"/>
            </a:endParaRPr>
          </a:p>
          <a:p>
            <a:pPr algn="just"/>
            <a:r>
              <a:rPr lang="en-US" sz="2400" dirty="0">
                <a:solidFill>
                  <a:schemeClr val="bg1"/>
                </a:solidFill>
                <a:latin typeface="Gill Sans MT" charset="0"/>
                <a:ea typeface="Gill Sans MT" charset="0"/>
                <a:cs typeface="Gill Sans MT" charset="0"/>
              </a:rPr>
              <a:t>Lang = </a:t>
            </a:r>
            <a:r>
              <a:rPr lang="en-US" sz="2400" dirty="0" err="1">
                <a:solidFill>
                  <a:schemeClr val="bg1"/>
                </a:solidFill>
                <a:latin typeface="Gill Sans MT" charset="0"/>
                <a:ea typeface="Gill Sans MT" charset="0"/>
                <a:cs typeface="Gill Sans MT" charset="0"/>
              </a:rPr>
              <a:t>wikicode</a:t>
            </a:r>
            <a:endParaRPr lang="en-US" sz="2400" dirty="0">
              <a:solidFill>
                <a:schemeClr val="bg1"/>
              </a:solidFill>
              <a:latin typeface="Gill Sans MT" charset="0"/>
              <a:ea typeface="Gill Sans MT" charset="0"/>
              <a:cs typeface="Gill Sans MT" charset="0"/>
            </a:endParaRPr>
          </a:p>
        </p:txBody>
      </p:sp>
      <p:sp>
        <p:nvSpPr>
          <p:cNvPr id="4" name="Rectangle 3">
            <a:extLst>
              <a:ext uri="{FF2B5EF4-FFF2-40B4-BE49-F238E27FC236}">
                <a16:creationId xmlns:a16="http://schemas.microsoft.com/office/drawing/2014/main" id="{D941BF77-E15B-5647-B730-CA787E4C7E1F}"/>
              </a:ext>
            </a:extLst>
          </p:cNvPr>
          <p:cNvSpPr/>
          <p:nvPr/>
        </p:nvSpPr>
        <p:spPr>
          <a:xfrm>
            <a:off x="653977" y="701476"/>
            <a:ext cx="10758164" cy="584775"/>
          </a:xfrm>
          <a:prstGeom prst="rect">
            <a:avLst/>
          </a:prstGeom>
        </p:spPr>
        <p:txBody>
          <a:bodyPr wrap="square">
            <a:spAutoFit/>
          </a:bodyPr>
          <a:lstStyle/>
          <a:p>
            <a:pPr algn="just"/>
            <a:r>
              <a:rPr lang="en-US" sz="3200" b="1" dirty="0">
                <a:solidFill>
                  <a:schemeClr val="accent2"/>
                </a:solidFill>
                <a:latin typeface="Gill Sans MT" charset="0"/>
                <a:ea typeface="Gill Sans MT" charset="0"/>
                <a:cs typeface="Gill Sans MT" charset="0"/>
              </a:rPr>
              <a:t>How do languages cover each others Top CCC articles?</a:t>
            </a:r>
          </a:p>
        </p:txBody>
      </p:sp>
    </p:spTree>
    <p:extLst>
      <p:ext uri="{BB962C8B-B14F-4D97-AF65-F5344CB8AC3E}">
        <p14:creationId xmlns:p14="http://schemas.microsoft.com/office/powerpoint/2010/main" val="238644851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3C57BF-6C61-B540-B83B-89525FAA93C9}"/>
              </a:ext>
            </a:extLst>
          </p:cNvPr>
          <p:cNvSpPr/>
          <p:nvPr/>
        </p:nvSpPr>
        <p:spPr>
          <a:xfrm>
            <a:off x="629298" y="537904"/>
            <a:ext cx="10987790" cy="523220"/>
          </a:xfrm>
          <a:prstGeom prst="rect">
            <a:avLst/>
          </a:prstGeom>
        </p:spPr>
        <p:txBody>
          <a:bodyPr wrap="square">
            <a:spAutoFit/>
          </a:bodyPr>
          <a:lstStyle/>
          <a:p>
            <a:r>
              <a:rPr lang="en-US" sz="2800" b="1" dirty="0">
                <a:solidFill>
                  <a:srgbClr val="0070C0"/>
                </a:solidFill>
                <a:latin typeface="Gill Sans MT" charset="0"/>
                <a:ea typeface="Gill Sans MT" charset="0"/>
                <a:cs typeface="Gill Sans MT" charset="0"/>
              </a:rPr>
              <a:t>Future steps</a:t>
            </a:r>
            <a:endParaRPr lang="en-US" sz="2400" b="1" dirty="0">
              <a:solidFill>
                <a:srgbClr val="0070C0"/>
              </a:solidFill>
              <a:latin typeface="Gill Sans MT" charset="0"/>
              <a:ea typeface="Gill Sans MT" charset="0"/>
              <a:cs typeface="Gill Sans MT" charset="0"/>
            </a:endParaRPr>
          </a:p>
        </p:txBody>
      </p:sp>
      <p:sp>
        <p:nvSpPr>
          <p:cNvPr id="7" name="Rectangle 6">
            <a:extLst>
              <a:ext uri="{FF2B5EF4-FFF2-40B4-BE49-F238E27FC236}">
                <a16:creationId xmlns:a16="http://schemas.microsoft.com/office/drawing/2014/main" id="{082D9731-CBEF-E74C-A3E3-C114E6427D69}"/>
              </a:ext>
            </a:extLst>
          </p:cNvPr>
          <p:cNvSpPr/>
          <p:nvPr/>
        </p:nvSpPr>
        <p:spPr>
          <a:xfrm>
            <a:off x="682053" y="6285795"/>
            <a:ext cx="10653190" cy="369332"/>
          </a:xfrm>
          <a:prstGeom prst="rect">
            <a:avLst/>
          </a:prstGeom>
        </p:spPr>
        <p:txBody>
          <a:bodyPr wrap="square">
            <a:spAutoFit/>
          </a:bodyPr>
          <a:lstStyle/>
          <a:p>
            <a:r>
              <a:rPr lang="en-GB" dirty="0"/>
              <a:t>https://</a:t>
            </a:r>
            <a:r>
              <a:rPr lang="en-GB" dirty="0" err="1"/>
              <a:t>meta.wikimedia.org</a:t>
            </a:r>
            <a:r>
              <a:rPr lang="en-GB" dirty="0"/>
              <a:t>/wiki/</a:t>
            </a:r>
            <a:r>
              <a:rPr lang="en-GB" dirty="0" err="1"/>
              <a:t>Wikipedia_Cultural_Diversity_Observatory</a:t>
            </a:r>
            <a:r>
              <a:rPr lang="en-GB" dirty="0"/>
              <a:t>/</a:t>
            </a:r>
            <a:r>
              <a:rPr lang="en-GB" dirty="0" err="1"/>
              <a:t>Get_involved</a:t>
            </a:r>
            <a:endParaRPr lang="en-GB" dirty="0"/>
          </a:p>
        </p:txBody>
      </p:sp>
      <p:sp>
        <p:nvSpPr>
          <p:cNvPr id="9" name="Rectangle 8">
            <a:extLst>
              <a:ext uri="{FF2B5EF4-FFF2-40B4-BE49-F238E27FC236}">
                <a16:creationId xmlns:a16="http://schemas.microsoft.com/office/drawing/2014/main" id="{D6DD7D42-61AD-FE49-8BFA-2EB4A0297650}"/>
              </a:ext>
            </a:extLst>
          </p:cNvPr>
          <p:cNvSpPr/>
          <p:nvPr/>
        </p:nvSpPr>
        <p:spPr>
          <a:xfrm>
            <a:off x="682053" y="1285407"/>
            <a:ext cx="10677837" cy="4893647"/>
          </a:xfrm>
          <a:prstGeom prst="rect">
            <a:avLst/>
          </a:prstGeom>
        </p:spPr>
        <p:txBody>
          <a:bodyPr wrap="square">
            <a:spAutoFit/>
          </a:bodyPr>
          <a:lstStyle/>
          <a:p>
            <a:pPr algn="just"/>
            <a:r>
              <a:rPr lang="en-US" sz="2400" dirty="0">
                <a:latin typeface="Gill Sans MT" charset="0"/>
                <a:ea typeface="Gill Sans MT" charset="0"/>
                <a:cs typeface="Gill Sans MT" charset="0"/>
              </a:rPr>
              <a:t>There are several possibilities for improving WCDO mainly from the data analysis and visualization point of view. The project has just set its base and now it would be time to think of further implementations:</a:t>
            </a:r>
          </a:p>
          <a:p>
            <a:pPr algn="just"/>
            <a:endParaRPr lang="en-US" sz="2400" dirty="0">
              <a:latin typeface="Gill Sans MT" charset="0"/>
              <a:ea typeface="Gill Sans MT" charset="0"/>
              <a:cs typeface="Gill Sans MT" charset="0"/>
            </a:endParaRPr>
          </a:p>
          <a:p>
            <a:pPr marL="342900" indent="-342900" algn="just">
              <a:buFont typeface="Arial" panose="020B0604020202020204" pitchFamily="34" charset="0"/>
              <a:buChar char="•"/>
            </a:pPr>
            <a:r>
              <a:rPr lang="en-US" sz="2400" dirty="0">
                <a:latin typeface="Gill Sans MT" charset="0"/>
                <a:ea typeface="Gill Sans MT" charset="0"/>
                <a:cs typeface="Gill Sans MT" charset="0"/>
              </a:rPr>
              <a:t>Pageviews (what is the extent of pageviews in CCC in every language?).</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Topical coverage (what topics are in each CCC, religion, sport, history…?).</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Temporal tracking of the gaps (are we doing better this year than the previous?).</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Past month (are we dedicating efforts to languages that require it?).</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Maps and reports for geolocated articles coverage (where are the gaps?).</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Editors (who creates CCC, anonymous or admins?).</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Monthly Newsletter with popular CCC articles.</a:t>
            </a:r>
          </a:p>
          <a:p>
            <a:pPr marL="342900" indent="-342900" algn="just">
              <a:buFont typeface="Arial" panose="020B0604020202020204" pitchFamily="34" charset="0"/>
              <a:buChar char="•"/>
            </a:pPr>
            <a:endParaRPr lang="en-US" sz="2400" dirty="0">
              <a:latin typeface="Gill Sans MT" charset="0"/>
              <a:ea typeface="Gill Sans MT" charset="0"/>
              <a:cs typeface="Gill Sans MT" charset="0"/>
            </a:endParaRPr>
          </a:p>
          <a:p>
            <a:pPr algn="just"/>
            <a:r>
              <a:rPr lang="en-US" sz="2400" dirty="0">
                <a:latin typeface="Gill Sans MT" charset="0"/>
                <a:ea typeface="Gill Sans MT" charset="0"/>
                <a:cs typeface="Gill Sans MT" charset="0"/>
              </a:rPr>
              <a:t>Please, answer in the survey (at the end of the page): </a:t>
            </a:r>
            <a:r>
              <a:rPr lang="en-US" sz="2400" dirty="0">
                <a:latin typeface="Gill Sans MT" charset="0"/>
                <a:ea typeface="Gill Sans MT" charset="0"/>
                <a:cs typeface="Gill Sans MT" charset="0"/>
                <a:hlinkClick r:id="rId3"/>
              </a:rPr>
              <a:t>https://wcdo.wmflabs.org</a:t>
            </a:r>
            <a:endParaRPr lang="en-US" sz="2400" dirty="0">
              <a:latin typeface="Gill Sans MT" charset="0"/>
              <a:ea typeface="Gill Sans MT" charset="0"/>
              <a:cs typeface="Gill Sans MT" charset="0"/>
            </a:endParaRPr>
          </a:p>
        </p:txBody>
      </p:sp>
    </p:spTree>
    <p:extLst>
      <p:ext uri="{BB962C8B-B14F-4D97-AF65-F5344CB8AC3E}">
        <p14:creationId xmlns:p14="http://schemas.microsoft.com/office/powerpoint/2010/main" val="198316323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F3C57BF-6C61-B540-B83B-89525FAA93C9}"/>
              </a:ext>
            </a:extLst>
          </p:cNvPr>
          <p:cNvSpPr/>
          <p:nvPr/>
        </p:nvSpPr>
        <p:spPr>
          <a:xfrm>
            <a:off x="629298" y="537904"/>
            <a:ext cx="10987790" cy="523220"/>
          </a:xfrm>
          <a:prstGeom prst="rect">
            <a:avLst/>
          </a:prstGeom>
        </p:spPr>
        <p:txBody>
          <a:bodyPr wrap="square">
            <a:spAutoFit/>
          </a:bodyPr>
          <a:lstStyle/>
          <a:p>
            <a:r>
              <a:rPr lang="en-US" sz="2800" b="1" dirty="0">
                <a:solidFill>
                  <a:srgbClr val="0070C0"/>
                </a:solidFill>
                <a:latin typeface="Gill Sans MT" charset="0"/>
                <a:ea typeface="Gill Sans MT" charset="0"/>
                <a:cs typeface="Gill Sans MT" charset="0"/>
              </a:rPr>
              <a:t>Closing:  WCDO Goals</a:t>
            </a:r>
            <a:endParaRPr lang="en-US" sz="2400" b="1" dirty="0">
              <a:solidFill>
                <a:srgbClr val="0070C0"/>
              </a:solidFill>
              <a:latin typeface="Gill Sans MT" charset="0"/>
              <a:ea typeface="Gill Sans MT" charset="0"/>
              <a:cs typeface="Gill Sans MT" charset="0"/>
            </a:endParaRPr>
          </a:p>
        </p:txBody>
      </p:sp>
      <p:sp>
        <p:nvSpPr>
          <p:cNvPr id="9" name="Rectangle 8">
            <a:extLst>
              <a:ext uri="{FF2B5EF4-FFF2-40B4-BE49-F238E27FC236}">
                <a16:creationId xmlns:a16="http://schemas.microsoft.com/office/drawing/2014/main" id="{D6DD7D42-61AD-FE49-8BFA-2EB4A0297650}"/>
              </a:ext>
            </a:extLst>
          </p:cNvPr>
          <p:cNvSpPr/>
          <p:nvPr/>
        </p:nvSpPr>
        <p:spPr>
          <a:xfrm>
            <a:off x="682053" y="1285407"/>
            <a:ext cx="10677837" cy="4524315"/>
          </a:xfrm>
          <a:prstGeom prst="rect">
            <a:avLst/>
          </a:prstGeom>
        </p:spPr>
        <p:txBody>
          <a:bodyPr wrap="square">
            <a:spAutoFit/>
          </a:bodyPr>
          <a:lstStyle/>
          <a:p>
            <a:pPr algn="just"/>
            <a:endParaRPr lang="en-US" sz="2400" dirty="0">
              <a:latin typeface="Gill Sans MT" charset="0"/>
              <a:ea typeface="Gill Sans MT" charset="0"/>
              <a:cs typeface="Gill Sans MT" charset="0"/>
            </a:endParaRPr>
          </a:p>
          <a:p>
            <a:pPr marL="342900" indent="-342900" algn="just">
              <a:buFont typeface="Arial" panose="020B0604020202020204" pitchFamily="34" charset="0"/>
              <a:buChar char="•"/>
            </a:pPr>
            <a:r>
              <a:rPr lang="en-US" sz="2400" dirty="0">
                <a:latin typeface="Gill Sans MT" charset="0"/>
                <a:ea typeface="Gill Sans MT" charset="0"/>
                <a:cs typeface="Gill Sans MT" charset="0"/>
              </a:rPr>
              <a:t>Every Wikipedia language community is </a:t>
            </a:r>
            <a:r>
              <a:rPr lang="en-US" sz="2400" b="1" dirty="0">
                <a:latin typeface="Gill Sans MT" charset="0"/>
                <a:ea typeface="Gill Sans MT" charset="0"/>
                <a:cs typeface="Gill Sans MT" charset="0"/>
              </a:rPr>
              <a:t>aware</a:t>
            </a:r>
            <a:r>
              <a:rPr lang="en-US" sz="2400" dirty="0">
                <a:latin typeface="Gill Sans MT" charset="0"/>
                <a:ea typeface="Gill Sans MT" charset="0"/>
                <a:cs typeface="Gill Sans MT" charset="0"/>
              </a:rPr>
              <a:t> and knows about the knowledge inequalities in the entire Wikipedia project.</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Every Wikipedia language edition ensures a </a:t>
            </a:r>
            <a:r>
              <a:rPr lang="en-US" sz="2400" b="1" dirty="0">
                <a:latin typeface="Gill Sans MT" charset="0"/>
                <a:ea typeface="Gill Sans MT" charset="0"/>
                <a:cs typeface="Gill Sans MT" charset="0"/>
              </a:rPr>
              <a:t>minimal coverage </a:t>
            </a:r>
            <a:r>
              <a:rPr lang="en-US" sz="2400" dirty="0">
                <a:latin typeface="Gill Sans MT" charset="0"/>
                <a:ea typeface="Gill Sans MT" charset="0"/>
                <a:cs typeface="Gill Sans MT" charset="0"/>
              </a:rPr>
              <a:t>of each other language cultural and geographical content.</a:t>
            </a:r>
          </a:p>
          <a:p>
            <a:pPr algn="just"/>
            <a:endParaRPr lang="en-US" sz="2400" dirty="0">
              <a:latin typeface="Gill Sans MT" charset="0"/>
              <a:ea typeface="Gill Sans MT" charset="0"/>
              <a:cs typeface="Gill Sans MT" charset="0"/>
            </a:endParaRPr>
          </a:p>
          <a:p>
            <a:pPr marL="342900" indent="-342900" algn="just">
              <a:buFont typeface="Arial" panose="020B0604020202020204" pitchFamily="34" charset="0"/>
              <a:buChar char="•"/>
            </a:pPr>
            <a:r>
              <a:rPr lang="en-US" sz="2400" dirty="0">
                <a:latin typeface="Gill Sans MT" charset="0"/>
                <a:ea typeface="Gill Sans MT" charset="0"/>
                <a:cs typeface="Gill Sans MT" charset="0"/>
              </a:rPr>
              <a:t>Every Wikimedia </a:t>
            </a:r>
            <a:r>
              <a:rPr lang="en-US" sz="2400" b="1" dirty="0">
                <a:latin typeface="Gill Sans MT" charset="0"/>
                <a:ea typeface="Gill Sans MT" charset="0"/>
                <a:cs typeface="Gill Sans MT" charset="0"/>
              </a:rPr>
              <a:t>event includes sections and activities </a:t>
            </a:r>
            <a:r>
              <a:rPr lang="en-US" sz="2400" dirty="0">
                <a:latin typeface="Gill Sans MT" charset="0"/>
                <a:ea typeface="Gill Sans MT" charset="0"/>
                <a:cs typeface="Gill Sans MT" charset="0"/>
              </a:rPr>
              <a:t>dedicated</a:t>
            </a:r>
            <a:r>
              <a:rPr lang="en-US" sz="2400" b="1" dirty="0">
                <a:latin typeface="Gill Sans MT" charset="0"/>
                <a:ea typeface="Gill Sans MT" charset="0"/>
                <a:cs typeface="Gill Sans MT" charset="0"/>
              </a:rPr>
              <a:t> </a:t>
            </a:r>
            <a:r>
              <a:rPr lang="en-US" sz="2400" dirty="0">
                <a:latin typeface="Gill Sans MT" charset="0"/>
                <a:ea typeface="Gill Sans MT" charset="0"/>
                <a:cs typeface="Gill Sans MT" charset="0"/>
              </a:rPr>
              <a:t>to mitigate the cultural knowledge gaps and derived knowledge inequalities.</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Every </a:t>
            </a:r>
            <a:r>
              <a:rPr lang="en-US" sz="2400" dirty="0" err="1">
                <a:latin typeface="Gill Sans MT" charset="0"/>
                <a:ea typeface="Gill Sans MT" charset="0"/>
                <a:cs typeface="Gill Sans MT" charset="0"/>
              </a:rPr>
              <a:t>Wikimedian</a:t>
            </a:r>
            <a:r>
              <a:rPr lang="en-US" sz="2400" dirty="0">
                <a:latin typeface="Gill Sans MT" charset="0"/>
                <a:ea typeface="Gill Sans MT" charset="0"/>
                <a:cs typeface="Gill Sans MT" charset="0"/>
              </a:rPr>
              <a:t> is able to understand better </a:t>
            </a:r>
            <a:r>
              <a:rPr lang="en-US" sz="2400" b="1" dirty="0">
                <a:latin typeface="Gill Sans MT" charset="0"/>
                <a:ea typeface="Gill Sans MT" charset="0"/>
                <a:cs typeface="Gill Sans MT" charset="0"/>
              </a:rPr>
              <a:t>her own cultural context </a:t>
            </a:r>
            <a:r>
              <a:rPr lang="en-US" sz="2400" dirty="0">
                <a:latin typeface="Gill Sans MT" charset="0"/>
                <a:ea typeface="Gill Sans MT" charset="0"/>
                <a:cs typeface="Gill Sans MT" charset="0"/>
              </a:rPr>
              <a:t>and its representation on her home language edition.</a:t>
            </a:r>
          </a:p>
          <a:p>
            <a:pPr marL="342900" indent="-342900" algn="just">
              <a:buFont typeface="Arial" panose="020B0604020202020204" pitchFamily="34" charset="0"/>
              <a:buChar char="•"/>
            </a:pPr>
            <a:r>
              <a:rPr lang="en-US" sz="2400" dirty="0">
                <a:latin typeface="Gill Sans MT" charset="0"/>
                <a:ea typeface="Gill Sans MT" charset="0"/>
                <a:cs typeface="Gill Sans MT" charset="0"/>
              </a:rPr>
              <a:t>Every </a:t>
            </a:r>
            <a:r>
              <a:rPr lang="en-US" sz="2400" dirty="0" err="1">
                <a:latin typeface="Gill Sans MT" charset="0"/>
                <a:ea typeface="Gill Sans MT" charset="0"/>
                <a:cs typeface="Gill Sans MT" charset="0"/>
              </a:rPr>
              <a:t>Wikimedian</a:t>
            </a:r>
            <a:r>
              <a:rPr lang="en-US" sz="2400" dirty="0">
                <a:latin typeface="Gill Sans MT" charset="0"/>
                <a:ea typeface="Gill Sans MT" charset="0"/>
                <a:cs typeface="Gill Sans MT" charset="0"/>
              </a:rPr>
              <a:t> values the </a:t>
            </a:r>
            <a:r>
              <a:rPr lang="en-US" sz="2400" b="1" dirty="0">
                <a:latin typeface="Gill Sans MT" charset="0"/>
                <a:ea typeface="Gill Sans MT" charset="0"/>
                <a:cs typeface="Gill Sans MT" charset="0"/>
              </a:rPr>
              <a:t>importance of representing her own culture </a:t>
            </a:r>
            <a:r>
              <a:rPr lang="en-US" sz="2400" dirty="0">
                <a:latin typeface="Gill Sans MT" charset="0"/>
                <a:ea typeface="Gill Sans MT" charset="0"/>
                <a:cs typeface="Gill Sans MT" charset="0"/>
              </a:rPr>
              <a:t>so the rest of language editions users can import and learn from it.</a:t>
            </a:r>
          </a:p>
        </p:txBody>
      </p:sp>
    </p:spTree>
    <p:extLst>
      <p:ext uri="{BB962C8B-B14F-4D97-AF65-F5344CB8AC3E}">
        <p14:creationId xmlns:p14="http://schemas.microsoft.com/office/powerpoint/2010/main" val="9050014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687810" y="1074402"/>
            <a:ext cx="10677837" cy="5109091"/>
          </a:xfrm>
          <a:prstGeom prst="rect">
            <a:avLst/>
          </a:prstGeom>
        </p:spPr>
        <p:txBody>
          <a:bodyPr wrap="square">
            <a:spAutoFit/>
          </a:bodyPr>
          <a:lstStyle/>
          <a:p>
            <a:pPr algn="just"/>
            <a:r>
              <a:rPr lang="en-US" sz="2400" b="1" dirty="0">
                <a:latin typeface="Gill Sans MT" charset="0"/>
                <a:ea typeface="Gill Sans MT" charset="0"/>
                <a:cs typeface="Gill Sans MT" charset="0"/>
              </a:rPr>
              <a:t>Some existing projects that may benefit from WCDO:</a:t>
            </a:r>
          </a:p>
          <a:p>
            <a:pPr marL="342900" indent="-342900">
              <a:buFont typeface="Arial" panose="020B0604020202020204" pitchFamily="34" charset="0"/>
              <a:buChar char="•"/>
            </a:pPr>
            <a:r>
              <a:rPr lang="en-US" sz="2200" b="1" dirty="0">
                <a:solidFill>
                  <a:srgbClr val="0033C0"/>
                </a:solidFill>
                <a:hlinkClick r:id="rId3"/>
              </a:rPr>
              <a:t>Wikimedia CEE Spring</a:t>
            </a:r>
            <a:endParaRPr lang="en-US" sz="2200" b="1" dirty="0">
              <a:solidFill>
                <a:srgbClr val="0033C0"/>
              </a:solidFill>
            </a:endParaRPr>
          </a:p>
          <a:p>
            <a:pPr marL="342900" indent="-342900">
              <a:buFont typeface="Arial" panose="020B0604020202020204" pitchFamily="34" charset="0"/>
              <a:buChar char="•"/>
            </a:pPr>
            <a:r>
              <a:rPr lang="en-US" sz="2200" b="1" dirty="0">
                <a:solidFill>
                  <a:srgbClr val="0033C0"/>
                </a:solidFill>
                <a:hlinkClick r:id="rId4"/>
              </a:rPr>
              <a:t>Intercultur Wikimedia España</a:t>
            </a:r>
            <a:endParaRPr lang="en-US" sz="2200" b="1" dirty="0">
              <a:solidFill>
                <a:srgbClr val="0033C0"/>
              </a:solidFill>
            </a:endParaRPr>
          </a:p>
          <a:p>
            <a:pPr marL="342900" indent="-342900">
              <a:buFont typeface="Arial" panose="020B0604020202020204" pitchFamily="34" charset="0"/>
              <a:buChar char="•"/>
            </a:pPr>
            <a:r>
              <a:rPr lang="en-US" sz="2200" b="1" dirty="0">
                <a:solidFill>
                  <a:srgbClr val="0033C0"/>
                </a:solidFill>
                <a:hlinkClick r:id="rId5"/>
              </a:rPr>
              <a:t>WikiArabia</a:t>
            </a:r>
            <a:endParaRPr lang="en-US" sz="2200" b="1" dirty="0">
              <a:solidFill>
                <a:srgbClr val="0033C0"/>
              </a:solidFill>
            </a:endParaRPr>
          </a:p>
          <a:p>
            <a:pPr marL="342900" indent="-342900">
              <a:buFont typeface="Arial" panose="020B0604020202020204" pitchFamily="34" charset="0"/>
              <a:buChar char="•"/>
            </a:pPr>
            <a:r>
              <a:rPr lang="en-US" sz="2200" b="1" dirty="0">
                <a:solidFill>
                  <a:srgbClr val="0033C0"/>
                </a:solidFill>
                <a:hlinkClick r:id="rId6"/>
              </a:rPr>
              <a:t>Systemic bias project</a:t>
            </a:r>
            <a:r>
              <a:rPr lang="en-US" sz="2200" b="1" dirty="0">
                <a:solidFill>
                  <a:schemeClr val="accent1"/>
                </a:solidFill>
              </a:rPr>
              <a:t> </a:t>
            </a:r>
            <a:r>
              <a:rPr lang="en-US" sz="2200" dirty="0"/>
              <a:t>(English, Deutsch, Esperanto, Arabic, Dutch and Russian)</a:t>
            </a:r>
          </a:p>
          <a:p>
            <a:pPr marL="342900" indent="-342900" algn="just">
              <a:buFont typeface="Arial" panose="020B0604020202020204" pitchFamily="34" charset="0"/>
              <a:buChar char="•"/>
            </a:pPr>
            <a:r>
              <a:rPr lang="en-US" sz="2400" b="1" dirty="0">
                <a:solidFill>
                  <a:srgbClr val="0033C0"/>
                </a:solidFill>
                <a:hlinkClick r:id="rId7"/>
              </a:rPr>
              <a:t>Catalan Culture Challenge</a:t>
            </a:r>
            <a:endParaRPr lang="en-US" sz="2400" b="1" dirty="0">
              <a:solidFill>
                <a:srgbClr val="0033C0"/>
              </a:solidFill>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latin typeface="Gill Sans MT" charset="0"/>
              <a:ea typeface="Gill Sans MT" charset="0"/>
              <a:cs typeface="Gill Sans MT" charset="0"/>
            </a:endParaRPr>
          </a:p>
          <a:p>
            <a:pPr algn="just"/>
            <a:endParaRPr lang="en-US" sz="2400" b="1" dirty="0">
              <a:solidFill>
                <a:schemeClr val="accent2">
                  <a:lumMod val="50000"/>
                </a:schemeClr>
              </a:solidFill>
              <a:latin typeface="Gill Sans MT" charset="0"/>
              <a:ea typeface="Gill Sans MT" charset="0"/>
              <a:cs typeface="Gill Sans MT" charset="0"/>
            </a:endParaRPr>
          </a:p>
          <a:p>
            <a:pPr algn="just"/>
            <a:endParaRPr lang="en-US" sz="2400" b="1" dirty="0">
              <a:solidFill>
                <a:schemeClr val="accent2">
                  <a:lumMod val="50000"/>
                </a:schemeClr>
              </a:solidFill>
              <a:latin typeface="Gill Sans MT" charset="0"/>
              <a:ea typeface="Gill Sans MT" charset="0"/>
              <a:cs typeface="Gill Sans MT" charset="0"/>
            </a:endParaRPr>
          </a:p>
          <a:p>
            <a:pPr algn="just"/>
            <a:endParaRPr lang="en-US" sz="2400" b="1" dirty="0">
              <a:solidFill>
                <a:schemeClr val="accent2">
                  <a:lumMod val="50000"/>
                </a:schemeClr>
              </a:solidFill>
              <a:latin typeface="Gill Sans MT" charset="0"/>
              <a:ea typeface="Gill Sans MT" charset="0"/>
              <a:cs typeface="Gill Sans MT" charset="0"/>
            </a:endParaRPr>
          </a:p>
          <a:p>
            <a:pPr algn="just"/>
            <a:endParaRPr lang="en-US" sz="2400" b="1" dirty="0">
              <a:solidFill>
                <a:schemeClr val="accent2">
                  <a:lumMod val="50000"/>
                </a:schemeClr>
              </a:solidFill>
              <a:latin typeface="Gill Sans MT" charset="0"/>
              <a:ea typeface="Gill Sans MT" charset="0"/>
              <a:cs typeface="Gill Sans MT" charset="0"/>
            </a:endParaRPr>
          </a:p>
          <a:p>
            <a:pPr algn="ctr"/>
            <a:r>
              <a:rPr lang="en-US" sz="2400" b="1" dirty="0">
                <a:solidFill>
                  <a:schemeClr val="accent2"/>
                </a:solidFill>
                <a:latin typeface="Gill Sans MT" charset="0"/>
                <a:ea typeface="Gill Sans MT" charset="0"/>
                <a:cs typeface="Gill Sans MT" charset="0"/>
              </a:rPr>
              <a:t>Project dissemination is always welcome!</a:t>
            </a:r>
          </a:p>
        </p:txBody>
      </p:sp>
      <p:pic>
        <p:nvPicPr>
          <p:cNvPr id="3" name="Picture 2">
            <a:extLst>
              <a:ext uri="{FF2B5EF4-FFF2-40B4-BE49-F238E27FC236}">
                <a16:creationId xmlns:a16="http://schemas.microsoft.com/office/drawing/2014/main" id="{51792A59-F1D4-A443-8CFC-C7345BADB149}"/>
              </a:ext>
            </a:extLst>
          </p:cNvPr>
          <p:cNvPicPr>
            <a:picLocks noChangeAspect="1"/>
          </p:cNvPicPr>
          <p:nvPr/>
        </p:nvPicPr>
        <p:blipFill>
          <a:blip r:embed="rId8"/>
          <a:stretch>
            <a:fillRect/>
          </a:stretch>
        </p:blipFill>
        <p:spPr>
          <a:xfrm>
            <a:off x="7376885" y="3546161"/>
            <a:ext cx="1175658" cy="2057401"/>
          </a:xfrm>
          <a:prstGeom prst="rect">
            <a:avLst/>
          </a:prstGeom>
        </p:spPr>
      </p:pic>
      <p:pic>
        <p:nvPicPr>
          <p:cNvPr id="4" name="Picture 3">
            <a:extLst>
              <a:ext uri="{FF2B5EF4-FFF2-40B4-BE49-F238E27FC236}">
                <a16:creationId xmlns:a16="http://schemas.microsoft.com/office/drawing/2014/main" id="{8D7A524C-08DD-8041-AE2D-F45512D9EDA4}"/>
              </a:ext>
            </a:extLst>
          </p:cNvPr>
          <p:cNvPicPr>
            <a:picLocks noChangeAspect="1"/>
          </p:cNvPicPr>
          <p:nvPr/>
        </p:nvPicPr>
        <p:blipFill>
          <a:blip r:embed="rId9"/>
          <a:stretch>
            <a:fillRect/>
          </a:stretch>
        </p:blipFill>
        <p:spPr>
          <a:xfrm>
            <a:off x="5146438" y="3871452"/>
            <a:ext cx="1760579" cy="1332172"/>
          </a:xfrm>
          <a:prstGeom prst="rect">
            <a:avLst/>
          </a:prstGeom>
        </p:spPr>
      </p:pic>
      <p:pic>
        <p:nvPicPr>
          <p:cNvPr id="5" name="Picture 4">
            <a:extLst>
              <a:ext uri="{FF2B5EF4-FFF2-40B4-BE49-F238E27FC236}">
                <a16:creationId xmlns:a16="http://schemas.microsoft.com/office/drawing/2014/main" id="{BC0987D4-455E-C145-A794-C7142CDDAD0E}"/>
              </a:ext>
            </a:extLst>
          </p:cNvPr>
          <p:cNvPicPr>
            <a:picLocks noChangeAspect="1"/>
          </p:cNvPicPr>
          <p:nvPr/>
        </p:nvPicPr>
        <p:blipFill>
          <a:blip r:embed="rId10"/>
          <a:stretch>
            <a:fillRect/>
          </a:stretch>
        </p:blipFill>
        <p:spPr>
          <a:xfrm>
            <a:off x="3281786" y="3605553"/>
            <a:ext cx="1352335" cy="1863969"/>
          </a:xfrm>
          <a:prstGeom prst="rect">
            <a:avLst/>
          </a:prstGeom>
        </p:spPr>
      </p:pic>
      <p:sp>
        <p:nvSpPr>
          <p:cNvPr id="8" name="Rectangle 7">
            <a:extLst>
              <a:ext uri="{FF2B5EF4-FFF2-40B4-BE49-F238E27FC236}">
                <a16:creationId xmlns:a16="http://schemas.microsoft.com/office/drawing/2014/main" id="{6F3C57BF-6C61-B540-B83B-89525FAA93C9}"/>
              </a:ext>
            </a:extLst>
          </p:cNvPr>
          <p:cNvSpPr/>
          <p:nvPr/>
        </p:nvSpPr>
        <p:spPr>
          <a:xfrm>
            <a:off x="629298" y="537904"/>
            <a:ext cx="10987790" cy="523220"/>
          </a:xfrm>
          <a:prstGeom prst="rect">
            <a:avLst/>
          </a:prstGeom>
        </p:spPr>
        <p:txBody>
          <a:bodyPr wrap="square">
            <a:spAutoFit/>
          </a:bodyPr>
          <a:lstStyle/>
          <a:p>
            <a:r>
              <a:rPr lang="en-US" sz="2800" b="1" dirty="0">
                <a:solidFill>
                  <a:srgbClr val="0070C0"/>
                </a:solidFill>
                <a:latin typeface="Gill Sans MT" charset="0"/>
                <a:ea typeface="Gill Sans MT" charset="0"/>
                <a:cs typeface="Gill Sans MT" charset="0"/>
              </a:rPr>
              <a:t>Get Involved</a:t>
            </a:r>
            <a:endParaRPr lang="en-US" sz="2400" b="1" dirty="0">
              <a:solidFill>
                <a:srgbClr val="0070C0"/>
              </a:solidFill>
              <a:latin typeface="Gill Sans MT" charset="0"/>
              <a:ea typeface="Gill Sans MT" charset="0"/>
              <a:cs typeface="Gill Sans MT" charset="0"/>
            </a:endParaRPr>
          </a:p>
        </p:txBody>
      </p:sp>
      <p:sp>
        <p:nvSpPr>
          <p:cNvPr id="7" name="Rectangle 6">
            <a:extLst>
              <a:ext uri="{FF2B5EF4-FFF2-40B4-BE49-F238E27FC236}">
                <a16:creationId xmlns:a16="http://schemas.microsoft.com/office/drawing/2014/main" id="{082D9731-CBEF-E74C-A3E3-C114E6427D69}"/>
              </a:ext>
            </a:extLst>
          </p:cNvPr>
          <p:cNvSpPr/>
          <p:nvPr/>
        </p:nvSpPr>
        <p:spPr>
          <a:xfrm>
            <a:off x="682053" y="6285795"/>
            <a:ext cx="10653190" cy="369332"/>
          </a:xfrm>
          <a:prstGeom prst="rect">
            <a:avLst/>
          </a:prstGeom>
        </p:spPr>
        <p:txBody>
          <a:bodyPr wrap="square">
            <a:spAutoFit/>
          </a:bodyPr>
          <a:lstStyle/>
          <a:p>
            <a:r>
              <a:rPr lang="en-GB" dirty="0"/>
              <a:t>https://</a:t>
            </a:r>
            <a:r>
              <a:rPr lang="en-GB" dirty="0" err="1"/>
              <a:t>meta.wikimedia.org</a:t>
            </a:r>
            <a:r>
              <a:rPr lang="en-GB" dirty="0"/>
              <a:t>/wiki/</a:t>
            </a:r>
            <a:r>
              <a:rPr lang="en-GB" dirty="0" err="1"/>
              <a:t>Wikipedia_Cultural_Diversity_Observatory</a:t>
            </a:r>
            <a:r>
              <a:rPr lang="en-GB" dirty="0"/>
              <a:t>/</a:t>
            </a:r>
            <a:r>
              <a:rPr lang="en-GB" dirty="0" err="1"/>
              <a:t>Get_involved</a:t>
            </a:r>
            <a:endParaRPr lang="en-GB" dirty="0"/>
          </a:p>
        </p:txBody>
      </p:sp>
    </p:spTree>
    <p:extLst>
      <p:ext uri="{BB962C8B-B14F-4D97-AF65-F5344CB8AC3E}">
        <p14:creationId xmlns:p14="http://schemas.microsoft.com/office/powerpoint/2010/main" val="37015689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9000"/>
            <a:lum/>
          </a:blip>
          <a:srcRect/>
          <a:stretch>
            <a:fillRect t="-9000" b="-9000"/>
          </a:stretch>
        </a:blipFill>
        <a:effectLst/>
      </p:bgPr>
    </p:bg>
    <p:spTree>
      <p:nvGrpSpPr>
        <p:cNvPr id="1" name=""/>
        <p:cNvGrpSpPr/>
        <p:nvPr/>
      </p:nvGrpSpPr>
      <p:grpSpPr>
        <a:xfrm>
          <a:off x="0" y="0"/>
          <a:ext cx="0" cy="0"/>
          <a:chOff x="0" y="0"/>
          <a:chExt cx="0" cy="0"/>
        </a:xfrm>
      </p:grpSpPr>
      <p:sp>
        <p:nvSpPr>
          <p:cNvPr id="8" name="Shape 213">
            <a:extLst>
              <a:ext uri="{FF2B5EF4-FFF2-40B4-BE49-F238E27FC236}">
                <a16:creationId xmlns:a16="http://schemas.microsoft.com/office/drawing/2014/main" id="{89C7E780-470B-7843-B750-C02D1A9EB037}"/>
              </a:ext>
            </a:extLst>
          </p:cNvPr>
          <p:cNvSpPr txBox="1">
            <a:spLocks/>
          </p:cNvSpPr>
          <p:nvPr/>
        </p:nvSpPr>
        <p:spPr>
          <a:xfrm>
            <a:off x="849474" y="1827923"/>
            <a:ext cx="10738788" cy="3446466"/>
          </a:xfrm>
          <a:prstGeom prst="rect">
            <a:avLst/>
          </a:prstGeom>
        </p:spPr>
        <p:txBody>
          <a:bodyPr spcFirstLastPara="1" vert="horz" wrap="square" lIns="121900" tIns="121900" rIns="121900" bIns="121900" rtlCol="0" anchor="t"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just"/>
            <a:r>
              <a:rPr lang="en-US" sz="3000" b="1" dirty="0">
                <a:solidFill>
                  <a:schemeClr val="accent2"/>
                </a:solidFill>
                <a:latin typeface="Gill Sans MT" panose="020B0502020104020203" pitchFamily="34" charset="77"/>
              </a:rPr>
              <a:t>There is nothing more </a:t>
            </a:r>
            <a:r>
              <a:rPr lang="en-US" sz="3000" b="1" dirty="0" err="1">
                <a:solidFill>
                  <a:schemeClr val="accent2"/>
                </a:solidFill>
                <a:latin typeface="Gill Sans MT" panose="020B0502020104020203" pitchFamily="34" charset="77"/>
              </a:rPr>
              <a:t>Wikimedian</a:t>
            </a:r>
            <a:r>
              <a:rPr lang="en-US" sz="3000" b="1" dirty="0">
                <a:solidFill>
                  <a:schemeClr val="accent2"/>
                </a:solidFill>
                <a:latin typeface="Gill Sans MT" panose="020B0502020104020203" pitchFamily="34" charset="77"/>
              </a:rPr>
              <a:t> than multiculturality. </a:t>
            </a:r>
          </a:p>
          <a:p>
            <a:pPr algn="just"/>
            <a:endParaRPr lang="en-US" sz="3000" b="1" dirty="0">
              <a:solidFill>
                <a:schemeClr val="accent2"/>
              </a:solidFill>
              <a:latin typeface="Gill Sans MT" panose="020B0502020104020203" pitchFamily="34" charset="77"/>
            </a:endParaRPr>
          </a:p>
          <a:p>
            <a:pPr algn="just"/>
            <a:r>
              <a:rPr lang="en-US" sz="3000" b="1" dirty="0">
                <a:solidFill>
                  <a:schemeClr val="accent2"/>
                </a:solidFill>
                <a:latin typeface="Gill Sans MT" panose="020B0502020104020203" pitchFamily="34" charset="77"/>
              </a:rPr>
              <a:t>Embrace it, collaborate across languages and exchange your cultural context content with others.</a:t>
            </a:r>
          </a:p>
          <a:p>
            <a:pPr algn="just"/>
            <a:endParaRPr lang="en-US" sz="3000" b="1" dirty="0">
              <a:solidFill>
                <a:schemeClr val="accent2"/>
              </a:solidFill>
              <a:latin typeface="Gill Sans MT" panose="020B0502020104020203" pitchFamily="34" charset="77"/>
            </a:endParaRPr>
          </a:p>
        </p:txBody>
      </p:sp>
    </p:spTree>
    <p:extLst>
      <p:ext uri="{BB962C8B-B14F-4D97-AF65-F5344CB8AC3E}">
        <p14:creationId xmlns:p14="http://schemas.microsoft.com/office/powerpoint/2010/main" val="4415669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701B456-CB23-E643-9745-D9FF629ACEFB}"/>
              </a:ext>
            </a:extLst>
          </p:cNvPr>
          <p:cNvSpPr/>
          <p:nvPr/>
        </p:nvSpPr>
        <p:spPr>
          <a:xfrm>
            <a:off x="413722" y="1007168"/>
            <a:ext cx="7467600" cy="2677656"/>
          </a:xfrm>
          <a:prstGeom prst="rect">
            <a:avLst/>
          </a:prstGeom>
        </p:spPr>
        <p:txBody>
          <a:bodyPr wrap="square">
            <a:spAutoFit/>
          </a:bodyPr>
          <a:lstStyle/>
          <a:p>
            <a:pPr algn="just"/>
            <a:r>
              <a:rPr lang="en-US" sz="2400" b="1" dirty="0"/>
              <a:t>”</a:t>
            </a:r>
            <a:r>
              <a:rPr lang="en-US" sz="2400" b="1" i="1" dirty="0"/>
              <a:t>Knowledge equity:</a:t>
            </a:r>
            <a:r>
              <a:rPr lang="en-US" sz="2400" dirty="0"/>
              <a:t> As a social movement, we will focus our efforts on the knowledge and communities that have been left out by structures of power and privilege. We will welcome people from every background to build strong and diverse communities. </a:t>
            </a:r>
            <a:r>
              <a:rPr lang="en-US" sz="2400" b="1" dirty="0"/>
              <a:t>We will break down the social, political, and technical barriers preventing people from accessing and contributing to free knowledge</a:t>
            </a:r>
            <a:r>
              <a:rPr lang="en-US" sz="2400" dirty="0"/>
              <a:t>."</a:t>
            </a:r>
            <a:endParaRPr lang="en-GB" sz="2400" dirty="0"/>
          </a:p>
        </p:txBody>
      </p:sp>
      <p:sp>
        <p:nvSpPr>
          <p:cNvPr id="8" name="Rectangle 7">
            <a:extLst>
              <a:ext uri="{FF2B5EF4-FFF2-40B4-BE49-F238E27FC236}">
                <a16:creationId xmlns:a16="http://schemas.microsoft.com/office/drawing/2014/main" id="{9558B18F-A8D5-974A-BF4A-A857805F57F0}"/>
              </a:ext>
            </a:extLst>
          </p:cNvPr>
          <p:cNvSpPr/>
          <p:nvPr/>
        </p:nvSpPr>
        <p:spPr>
          <a:xfrm>
            <a:off x="550984" y="6216023"/>
            <a:ext cx="8505093" cy="369332"/>
          </a:xfrm>
          <a:prstGeom prst="rect">
            <a:avLst/>
          </a:prstGeom>
        </p:spPr>
        <p:txBody>
          <a:bodyPr wrap="square">
            <a:spAutoFit/>
          </a:bodyPr>
          <a:lstStyle/>
          <a:p>
            <a:r>
              <a:rPr lang="en-GB" dirty="0"/>
              <a:t>https://</a:t>
            </a:r>
            <a:r>
              <a:rPr lang="en-GB" dirty="0" err="1"/>
              <a:t>meta.wikimedia.org</a:t>
            </a:r>
            <a:r>
              <a:rPr lang="en-GB" dirty="0"/>
              <a:t>/wiki/Strategy/</a:t>
            </a:r>
            <a:r>
              <a:rPr lang="en-GB" dirty="0" err="1"/>
              <a:t>Wikimedia_movement</a:t>
            </a:r>
            <a:r>
              <a:rPr lang="en-GB" dirty="0"/>
              <a:t>/2017/Direction</a:t>
            </a:r>
          </a:p>
        </p:txBody>
      </p:sp>
      <p:sp>
        <p:nvSpPr>
          <p:cNvPr id="9" name="Rectangle 8">
            <a:extLst>
              <a:ext uri="{FF2B5EF4-FFF2-40B4-BE49-F238E27FC236}">
                <a16:creationId xmlns:a16="http://schemas.microsoft.com/office/drawing/2014/main" id="{60993293-B043-1845-A25E-A88D2DAD7938}"/>
              </a:ext>
            </a:extLst>
          </p:cNvPr>
          <p:cNvSpPr/>
          <p:nvPr/>
        </p:nvSpPr>
        <p:spPr>
          <a:xfrm>
            <a:off x="4264872" y="3684824"/>
            <a:ext cx="5241820" cy="400110"/>
          </a:xfrm>
          <a:prstGeom prst="rect">
            <a:avLst/>
          </a:prstGeom>
        </p:spPr>
        <p:txBody>
          <a:bodyPr wrap="none">
            <a:spAutoFit/>
          </a:bodyPr>
          <a:lstStyle/>
          <a:p>
            <a:r>
              <a:rPr lang="en-US" sz="2000" b="1" dirty="0"/>
              <a:t>2030 Strategic direction, Wikimedia Foundation</a:t>
            </a:r>
            <a:endParaRPr lang="en-GB" sz="2000" b="1" dirty="0"/>
          </a:p>
        </p:txBody>
      </p:sp>
      <p:pic>
        <p:nvPicPr>
          <p:cNvPr id="2" name="Picture 1">
            <a:extLst>
              <a:ext uri="{FF2B5EF4-FFF2-40B4-BE49-F238E27FC236}">
                <a16:creationId xmlns:a16="http://schemas.microsoft.com/office/drawing/2014/main" id="{F550693F-5BF9-A447-8E39-692335D53111}"/>
              </a:ext>
            </a:extLst>
          </p:cNvPr>
          <p:cNvPicPr>
            <a:picLocks noChangeAspect="1"/>
          </p:cNvPicPr>
          <p:nvPr/>
        </p:nvPicPr>
        <p:blipFill>
          <a:blip r:embed="rId3"/>
          <a:stretch>
            <a:fillRect/>
          </a:stretch>
        </p:blipFill>
        <p:spPr>
          <a:xfrm>
            <a:off x="7974628" y="-1"/>
            <a:ext cx="4265567" cy="2398197"/>
          </a:xfrm>
          <a:prstGeom prst="rect">
            <a:avLst/>
          </a:prstGeom>
        </p:spPr>
      </p:pic>
    </p:spTree>
    <p:extLst>
      <p:ext uri="{BB962C8B-B14F-4D97-AF65-F5344CB8AC3E}">
        <p14:creationId xmlns:p14="http://schemas.microsoft.com/office/powerpoint/2010/main" val="37457051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560780" y="2624901"/>
            <a:ext cx="4896544" cy="2493920"/>
          </a:xfrm>
        </p:spPr>
        <p:txBody>
          <a:bodyPr>
            <a:normAutofit/>
          </a:bodyPr>
          <a:lstStyle/>
          <a:p>
            <a:r>
              <a:rPr lang="es-ES" b="1" dirty="0">
                <a:solidFill>
                  <a:schemeClr val="tx1">
                    <a:lumMod val="75000"/>
                    <a:lumOff val="25000"/>
                  </a:schemeClr>
                </a:solidFill>
              </a:rPr>
              <a:t>Marc Miquel, PhD</a:t>
            </a:r>
          </a:p>
          <a:p>
            <a:r>
              <a:rPr lang="es-ES" sz="1800" dirty="0">
                <a:solidFill>
                  <a:schemeClr val="tx1">
                    <a:lumMod val="75000"/>
                    <a:lumOff val="25000"/>
                  </a:schemeClr>
                </a:solidFill>
              </a:rPr>
              <a:t>{</a:t>
            </a:r>
            <a:r>
              <a:rPr lang="es-ES" sz="1800" dirty="0" err="1">
                <a:solidFill>
                  <a:schemeClr val="tx1">
                    <a:lumMod val="75000"/>
                    <a:lumOff val="25000"/>
                  </a:schemeClr>
                </a:solidFill>
              </a:rPr>
              <a:t>marcmiquel@gmail.com</a:t>
            </a:r>
            <a:r>
              <a:rPr lang="es-ES" sz="1800" dirty="0">
                <a:solidFill>
                  <a:schemeClr val="tx1">
                    <a:lumMod val="75000"/>
                    <a:lumOff val="25000"/>
                  </a:schemeClr>
                </a:solidFill>
              </a:rPr>
              <a:t>}</a:t>
            </a:r>
          </a:p>
          <a:p>
            <a:r>
              <a:rPr lang="es-ES" sz="1800" dirty="0" err="1">
                <a:solidFill>
                  <a:schemeClr val="tx1">
                    <a:lumMod val="75000"/>
                    <a:lumOff val="25000"/>
                  </a:schemeClr>
                </a:solidFill>
              </a:rPr>
              <a:t>Username:marcmiquel</a:t>
            </a:r>
            <a:endParaRPr lang="es-ES" sz="1800" dirty="0">
              <a:solidFill>
                <a:schemeClr val="tx1">
                  <a:lumMod val="75000"/>
                  <a:lumOff val="25000"/>
                </a:schemeClr>
              </a:solidFill>
            </a:endParaRPr>
          </a:p>
          <a:p>
            <a:r>
              <a:rPr lang="ca-ES" sz="1800" dirty="0">
                <a:solidFill>
                  <a:schemeClr val="tx1">
                    <a:lumMod val="85000"/>
                    <a:lumOff val="15000"/>
                  </a:schemeClr>
                </a:solidFill>
              </a:rPr>
              <a:t>Pompeu Fabra University, Barcelona, </a:t>
            </a:r>
            <a:r>
              <a:rPr lang="ca-ES" sz="1800" b="1" dirty="0" err="1">
                <a:solidFill>
                  <a:schemeClr val="tx1">
                    <a:lumMod val="85000"/>
                    <a:lumOff val="15000"/>
                  </a:schemeClr>
                </a:solidFill>
              </a:rPr>
              <a:t>Catalonia</a:t>
            </a:r>
            <a:endParaRPr lang="ca-ES" sz="1800" b="1" dirty="0">
              <a:solidFill>
                <a:schemeClr val="tx1">
                  <a:lumMod val="85000"/>
                  <a:lumOff val="15000"/>
                </a:schemeClr>
              </a:solidFill>
            </a:endParaRPr>
          </a:p>
          <a:p>
            <a:r>
              <a:rPr lang="ca-ES" sz="1800" dirty="0">
                <a:solidFill>
                  <a:schemeClr val="tx1">
                    <a:lumMod val="85000"/>
                    <a:lumOff val="15000"/>
                  </a:schemeClr>
                </a:solidFill>
              </a:rPr>
              <a:t>Amical </a:t>
            </a:r>
            <a:r>
              <a:rPr lang="ca-ES" sz="1800" dirty="0" err="1">
                <a:solidFill>
                  <a:schemeClr val="tx1">
                    <a:lumMod val="85000"/>
                    <a:lumOff val="15000"/>
                  </a:schemeClr>
                </a:solidFill>
              </a:rPr>
              <a:t>Wikimedia</a:t>
            </a:r>
            <a:r>
              <a:rPr lang="ca-ES" sz="1800" dirty="0">
                <a:solidFill>
                  <a:schemeClr val="tx1">
                    <a:lumMod val="85000"/>
                    <a:lumOff val="15000"/>
                  </a:schemeClr>
                </a:solidFill>
              </a:rPr>
              <a:t> (Catalan </a:t>
            </a:r>
            <a:r>
              <a:rPr lang="ca-ES" sz="1800" dirty="0" err="1">
                <a:solidFill>
                  <a:schemeClr val="tx1">
                    <a:lumMod val="85000"/>
                    <a:lumOff val="15000"/>
                  </a:schemeClr>
                </a:solidFill>
              </a:rPr>
              <a:t>Wikipedia</a:t>
            </a:r>
            <a:r>
              <a:rPr lang="ca-ES" sz="1800" dirty="0">
                <a:solidFill>
                  <a:schemeClr val="tx1">
                    <a:lumMod val="85000"/>
                    <a:lumOff val="15000"/>
                  </a:schemeClr>
                </a:solidFill>
              </a:rPr>
              <a:t>)</a:t>
            </a:r>
          </a:p>
          <a:p>
            <a:r>
              <a:rPr lang="es-ES" sz="1800" dirty="0" err="1"/>
              <a:t>October</a:t>
            </a:r>
            <a:r>
              <a:rPr lang="es-ES" sz="1800" dirty="0"/>
              <a:t> 13th 2018 </a:t>
            </a:r>
            <a:r>
              <a:rPr lang="es-ES" sz="1800" b="1" dirty="0" err="1"/>
              <a:t>Lviv</a:t>
            </a:r>
            <a:r>
              <a:rPr lang="es-ES" sz="1800" b="1" dirty="0"/>
              <a:t>, </a:t>
            </a:r>
            <a:r>
              <a:rPr lang="es-ES" sz="1800" b="1" dirty="0" err="1"/>
              <a:t>Ucraine</a:t>
            </a:r>
            <a:endParaRPr lang="ca-ES" sz="1800" dirty="0">
              <a:solidFill>
                <a:schemeClr val="tx1">
                  <a:lumMod val="85000"/>
                  <a:lumOff val="15000"/>
                </a:schemeClr>
              </a:solidFill>
            </a:endParaRPr>
          </a:p>
        </p:txBody>
      </p:sp>
      <p:sp>
        <p:nvSpPr>
          <p:cNvPr id="10" name="1 Título"/>
          <p:cNvSpPr txBox="1">
            <a:spLocks/>
          </p:cNvSpPr>
          <p:nvPr/>
        </p:nvSpPr>
        <p:spPr>
          <a:xfrm>
            <a:off x="233899" y="495949"/>
            <a:ext cx="9569668" cy="174187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latin typeface="Gill Sans MT" charset="0"/>
                <a:ea typeface="Gill Sans MT" charset="0"/>
                <a:cs typeface="Gill Sans MT" charset="0"/>
              </a:rPr>
              <a:t>Wikipedia Cultural Diversity </a:t>
            </a:r>
            <a:r>
              <a:rPr lang="en-US" sz="3200" b="1" dirty="0" err="1">
                <a:latin typeface="Gill Sans MT" charset="0"/>
                <a:ea typeface="Gill Sans MT" charset="0"/>
                <a:cs typeface="Gill Sans MT" charset="0"/>
              </a:rPr>
              <a:t>Obsevatory</a:t>
            </a:r>
            <a:endParaRPr lang="en-US" sz="3200" b="1" dirty="0">
              <a:latin typeface="Gill Sans MT" charset="0"/>
              <a:ea typeface="Gill Sans MT" charset="0"/>
              <a:cs typeface="Gill Sans MT" charset="0"/>
            </a:endParaRPr>
          </a:p>
          <a:p>
            <a:r>
              <a:rPr lang="en-US" sz="3200" b="1" dirty="0">
                <a:latin typeface="Gill Sans MT" charset="0"/>
                <a:ea typeface="Gill Sans MT" charset="0"/>
                <a:cs typeface="Gill Sans MT" charset="0"/>
              </a:rPr>
              <a:t>(WCDO)</a:t>
            </a:r>
            <a:endParaRPr lang="es-ES" sz="3200" dirty="0">
              <a:latin typeface="Gill Sans MT" charset="0"/>
              <a:ea typeface="Gill Sans MT" charset="0"/>
              <a:cs typeface="Gill Sans MT" charset="0"/>
            </a:endParaRPr>
          </a:p>
        </p:txBody>
      </p:sp>
      <p:sp>
        <p:nvSpPr>
          <p:cNvPr id="4" name="Rectangle 3">
            <a:extLst>
              <a:ext uri="{FF2B5EF4-FFF2-40B4-BE49-F238E27FC236}">
                <a16:creationId xmlns:a16="http://schemas.microsoft.com/office/drawing/2014/main" id="{01B81034-0699-DB4A-8B16-C3226060347E}"/>
              </a:ext>
            </a:extLst>
          </p:cNvPr>
          <p:cNvSpPr/>
          <p:nvPr/>
        </p:nvSpPr>
        <p:spPr>
          <a:xfrm>
            <a:off x="3121755" y="1908230"/>
            <a:ext cx="4091505" cy="369332"/>
          </a:xfrm>
          <a:prstGeom prst="rect">
            <a:avLst/>
          </a:prstGeom>
        </p:spPr>
        <p:txBody>
          <a:bodyPr wrap="none">
            <a:spAutoFit/>
          </a:bodyPr>
          <a:lstStyle/>
          <a:p>
            <a:r>
              <a:rPr lang="en-GB" dirty="0"/>
              <a:t>[https://</a:t>
            </a:r>
            <a:r>
              <a:rPr lang="en-GB" dirty="0" err="1"/>
              <a:t>meta.wikimedia.org</a:t>
            </a:r>
            <a:r>
              <a:rPr lang="en-GB" dirty="0"/>
              <a:t>/wiki/WCDO]</a:t>
            </a:r>
          </a:p>
        </p:txBody>
      </p:sp>
      <p:pic>
        <p:nvPicPr>
          <p:cNvPr id="5" name="Picture 4">
            <a:extLst>
              <a:ext uri="{FF2B5EF4-FFF2-40B4-BE49-F238E27FC236}">
                <a16:creationId xmlns:a16="http://schemas.microsoft.com/office/drawing/2014/main" id="{5D2ABA48-B977-9940-B938-ECB99DF27AFC}"/>
              </a:ext>
            </a:extLst>
          </p:cNvPr>
          <p:cNvPicPr>
            <a:picLocks noChangeAspect="1"/>
          </p:cNvPicPr>
          <p:nvPr/>
        </p:nvPicPr>
        <p:blipFill>
          <a:blip r:embed="rId4"/>
          <a:stretch>
            <a:fillRect/>
          </a:stretch>
        </p:blipFill>
        <p:spPr>
          <a:xfrm>
            <a:off x="1277102" y="1908230"/>
            <a:ext cx="1283678" cy="1283678"/>
          </a:xfrm>
          <a:prstGeom prst="rect">
            <a:avLst/>
          </a:prstGeom>
        </p:spPr>
      </p:pic>
    </p:spTree>
    <p:extLst>
      <p:ext uri="{BB962C8B-B14F-4D97-AF65-F5344CB8AC3E}">
        <p14:creationId xmlns:p14="http://schemas.microsoft.com/office/powerpoint/2010/main" val="18319673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sp>
        <p:nvSpPr>
          <p:cNvPr id="3" name="2 Subtítulo"/>
          <p:cNvSpPr>
            <a:spLocks noGrp="1"/>
          </p:cNvSpPr>
          <p:nvPr>
            <p:ph type="subTitle" idx="1"/>
          </p:nvPr>
        </p:nvSpPr>
        <p:spPr>
          <a:xfrm>
            <a:off x="2560780" y="2224813"/>
            <a:ext cx="4896544" cy="3168352"/>
          </a:xfrm>
        </p:spPr>
        <p:txBody>
          <a:bodyPr>
            <a:normAutofit/>
          </a:bodyPr>
          <a:lstStyle/>
          <a:p>
            <a:r>
              <a:rPr lang="es-ES" b="1" dirty="0">
                <a:solidFill>
                  <a:schemeClr val="tx1">
                    <a:lumMod val="75000"/>
                    <a:lumOff val="25000"/>
                  </a:schemeClr>
                </a:solidFill>
              </a:rPr>
              <a:t>Marc Miquel, PhD</a:t>
            </a:r>
          </a:p>
          <a:p>
            <a:r>
              <a:rPr lang="es-ES" sz="1800" dirty="0">
                <a:solidFill>
                  <a:schemeClr val="tx1">
                    <a:lumMod val="75000"/>
                    <a:lumOff val="25000"/>
                  </a:schemeClr>
                </a:solidFill>
              </a:rPr>
              <a:t>{</a:t>
            </a:r>
            <a:r>
              <a:rPr lang="es-ES" sz="1800" dirty="0" err="1">
                <a:solidFill>
                  <a:schemeClr val="tx1">
                    <a:lumMod val="75000"/>
                    <a:lumOff val="25000"/>
                  </a:schemeClr>
                </a:solidFill>
              </a:rPr>
              <a:t>marcmiquel@gmail.com</a:t>
            </a:r>
            <a:r>
              <a:rPr lang="es-ES" sz="1800" dirty="0">
                <a:solidFill>
                  <a:schemeClr val="tx1">
                    <a:lumMod val="75000"/>
                    <a:lumOff val="25000"/>
                  </a:schemeClr>
                </a:solidFill>
              </a:rPr>
              <a:t>}</a:t>
            </a:r>
          </a:p>
          <a:p>
            <a:r>
              <a:rPr lang="es-ES" sz="1800" dirty="0" err="1">
                <a:solidFill>
                  <a:schemeClr val="tx1">
                    <a:lumMod val="75000"/>
                    <a:lumOff val="25000"/>
                  </a:schemeClr>
                </a:solidFill>
              </a:rPr>
              <a:t>Username:marcmiquel</a:t>
            </a:r>
            <a:endParaRPr lang="es-ES" sz="1800" dirty="0">
              <a:solidFill>
                <a:schemeClr val="tx1">
                  <a:lumMod val="75000"/>
                  <a:lumOff val="25000"/>
                </a:schemeClr>
              </a:solidFill>
            </a:endParaRPr>
          </a:p>
          <a:p>
            <a:r>
              <a:rPr lang="ca-ES" sz="1800" dirty="0">
                <a:solidFill>
                  <a:schemeClr val="tx1">
                    <a:lumMod val="85000"/>
                    <a:lumOff val="15000"/>
                  </a:schemeClr>
                </a:solidFill>
              </a:rPr>
              <a:t>Pompeu Fabra University, Barcelona, </a:t>
            </a:r>
            <a:r>
              <a:rPr lang="ca-ES" sz="1800" b="1" dirty="0" err="1">
                <a:solidFill>
                  <a:schemeClr val="tx1">
                    <a:lumMod val="85000"/>
                    <a:lumOff val="15000"/>
                  </a:schemeClr>
                </a:solidFill>
              </a:rPr>
              <a:t>Catalonia</a:t>
            </a:r>
            <a:endParaRPr lang="ca-ES" sz="1800" b="1" dirty="0">
              <a:solidFill>
                <a:schemeClr val="tx1">
                  <a:lumMod val="85000"/>
                  <a:lumOff val="15000"/>
                </a:schemeClr>
              </a:solidFill>
            </a:endParaRPr>
          </a:p>
          <a:p>
            <a:r>
              <a:rPr lang="ca-ES" sz="1800" dirty="0">
                <a:solidFill>
                  <a:schemeClr val="tx1">
                    <a:lumMod val="85000"/>
                    <a:lumOff val="15000"/>
                  </a:schemeClr>
                </a:solidFill>
              </a:rPr>
              <a:t>Amical </a:t>
            </a:r>
            <a:r>
              <a:rPr lang="ca-ES" sz="1800" dirty="0" err="1">
                <a:solidFill>
                  <a:schemeClr val="tx1">
                    <a:lumMod val="85000"/>
                    <a:lumOff val="15000"/>
                  </a:schemeClr>
                </a:solidFill>
              </a:rPr>
              <a:t>Wikimedia</a:t>
            </a:r>
            <a:r>
              <a:rPr lang="ca-ES" sz="1800" dirty="0">
                <a:solidFill>
                  <a:schemeClr val="tx1">
                    <a:lumMod val="85000"/>
                    <a:lumOff val="15000"/>
                  </a:schemeClr>
                </a:solidFill>
              </a:rPr>
              <a:t> (Catalan </a:t>
            </a:r>
            <a:r>
              <a:rPr lang="ca-ES" sz="1800" dirty="0" err="1">
                <a:solidFill>
                  <a:schemeClr val="tx1">
                    <a:lumMod val="85000"/>
                    <a:lumOff val="15000"/>
                  </a:schemeClr>
                </a:solidFill>
              </a:rPr>
              <a:t>Wikipedia</a:t>
            </a:r>
            <a:r>
              <a:rPr lang="ca-ES" sz="1800" dirty="0">
                <a:solidFill>
                  <a:schemeClr val="tx1">
                    <a:lumMod val="85000"/>
                    <a:lumOff val="15000"/>
                  </a:schemeClr>
                </a:solidFill>
              </a:rPr>
              <a:t>)</a:t>
            </a:r>
          </a:p>
          <a:p>
            <a:endParaRPr lang="es-ES" sz="1800" dirty="0"/>
          </a:p>
          <a:p>
            <a:r>
              <a:rPr lang="es-ES" sz="1800" dirty="0" err="1"/>
              <a:t>March</a:t>
            </a:r>
            <a:r>
              <a:rPr lang="es-ES" sz="1800" dirty="0"/>
              <a:t> 18th 2018 </a:t>
            </a:r>
            <a:r>
              <a:rPr lang="es-ES" sz="1800" dirty="0" err="1"/>
              <a:t>Tunis</a:t>
            </a:r>
            <a:endParaRPr lang="ca-ES" sz="1800" dirty="0"/>
          </a:p>
          <a:p>
            <a:endParaRPr lang="ca-ES" sz="1800" dirty="0">
              <a:solidFill>
                <a:schemeClr val="tx1">
                  <a:lumMod val="85000"/>
                  <a:lumOff val="15000"/>
                </a:schemeClr>
              </a:solidFill>
            </a:endParaRPr>
          </a:p>
        </p:txBody>
      </p:sp>
      <p:sp>
        <p:nvSpPr>
          <p:cNvPr id="10" name="1 Título"/>
          <p:cNvSpPr txBox="1">
            <a:spLocks/>
          </p:cNvSpPr>
          <p:nvPr/>
        </p:nvSpPr>
        <p:spPr>
          <a:xfrm>
            <a:off x="233899" y="495949"/>
            <a:ext cx="9569668" cy="174187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b="1" dirty="0">
                <a:latin typeface="Gill Sans MT" charset="0"/>
                <a:ea typeface="Gill Sans MT" charset="0"/>
                <a:cs typeface="Gill Sans MT" charset="0"/>
              </a:rPr>
              <a:t>Thank you very much!</a:t>
            </a:r>
            <a:endParaRPr lang="es-ES" sz="6600" dirty="0">
              <a:latin typeface="Gill Sans MT" charset="0"/>
              <a:ea typeface="Gill Sans MT" charset="0"/>
              <a:cs typeface="Gill Sans MT" charset="0"/>
            </a:endParaRPr>
          </a:p>
        </p:txBody>
      </p:sp>
      <p:pic>
        <p:nvPicPr>
          <p:cNvPr id="6" name="Picture 5">
            <a:extLst>
              <a:ext uri="{FF2B5EF4-FFF2-40B4-BE49-F238E27FC236}">
                <a16:creationId xmlns:a16="http://schemas.microsoft.com/office/drawing/2014/main" id="{1CBEB985-0760-A54A-B365-F513EC37A94B}"/>
              </a:ext>
            </a:extLst>
          </p:cNvPr>
          <p:cNvPicPr>
            <a:picLocks noChangeAspect="1"/>
          </p:cNvPicPr>
          <p:nvPr/>
        </p:nvPicPr>
        <p:blipFill rotWithShape="1">
          <a:blip r:embed="rId4"/>
          <a:srcRect l="33446" t="13458" r="32980" b="37976"/>
          <a:stretch/>
        </p:blipFill>
        <p:spPr>
          <a:xfrm>
            <a:off x="3943369" y="5219972"/>
            <a:ext cx="2237257" cy="1226178"/>
          </a:xfrm>
          <a:prstGeom prst="rect">
            <a:avLst/>
          </a:prstGeom>
        </p:spPr>
      </p:pic>
    </p:spTree>
    <p:extLst>
      <p:ext uri="{BB962C8B-B14F-4D97-AF65-F5344CB8AC3E}">
        <p14:creationId xmlns:p14="http://schemas.microsoft.com/office/powerpoint/2010/main" val="12747801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3000" b="-13000"/>
          </a:stretch>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1272" y="5372837"/>
            <a:ext cx="1272898" cy="1310024"/>
          </a:xfrm>
          <a:prstGeom prst="rect">
            <a:avLst/>
          </a:prstGeom>
        </p:spPr>
      </p:pic>
      <p:sp>
        <p:nvSpPr>
          <p:cNvPr id="8" name="Rectangle 7">
            <a:extLst>
              <a:ext uri="{FF2B5EF4-FFF2-40B4-BE49-F238E27FC236}">
                <a16:creationId xmlns:a16="http://schemas.microsoft.com/office/drawing/2014/main" id="{860D5A00-8A7B-E340-A47A-BBB6982A45E5}"/>
              </a:ext>
            </a:extLst>
          </p:cNvPr>
          <p:cNvSpPr/>
          <p:nvPr/>
        </p:nvSpPr>
        <p:spPr>
          <a:xfrm>
            <a:off x="816769" y="663856"/>
            <a:ext cx="7518339" cy="4708981"/>
          </a:xfrm>
          <a:prstGeom prst="rect">
            <a:avLst/>
          </a:prstGeom>
        </p:spPr>
        <p:txBody>
          <a:bodyPr wrap="square">
            <a:spAutoFit/>
          </a:bodyPr>
          <a:lstStyle/>
          <a:p>
            <a:pPr algn="just"/>
            <a:r>
              <a:rPr lang="en-US" sz="2400" b="1" dirty="0">
                <a:latin typeface="Gill Sans MT" charset="0"/>
                <a:ea typeface="Gill Sans MT" charset="0"/>
                <a:cs typeface="Gill Sans MT" charset="0"/>
              </a:rPr>
              <a:t>References (if you want to know more)</a:t>
            </a:r>
          </a:p>
          <a:p>
            <a:pPr algn="just"/>
            <a:endParaRPr lang="en-US" sz="2400" dirty="0">
              <a:latin typeface="Gill Sans MT" charset="0"/>
              <a:ea typeface="Gill Sans MT" charset="0"/>
              <a:cs typeface="Gill Sans MT" charset="0"/>
            </a:endParaRPr>
          </a:p>
          <a:p>
            <a:pPr algn="just"/>
            <a:r>
              <a:rPr lang="en-US" dirty="0"/>
              <a:t>Miquel-</a:t>
            </a:r>
            <a:r>
              <a:rPr lang="en-US" dirty="0" err="1"/>
              <a:t>Ribé</a:t>
            </a:r>
            <a:r>
              <a:rPr lang="en-US" dirty="0"/>
              <a:t>, M., &amp; </a:t>
            </a:r>
            <a:r>
              <a:rPr lang="en-US" dirty="0" err="1"/>
              <a:t>Laniado</a:t>
            </a:r>
            <a:r>
              <a:rPr lang="en-US" dirty="0"/>
              <a:t>, D. (2016, July). Cultural identities in </a:t>
            </a:r>
            <a:r>
              <a:rPr lang="en-US" dirty="0" err="1"/>
              <a:t>wikipedias</a:t>
            </a:r>
            <a:r>
              <a:rPr lang="en-US" dirty="0"/>
              <a:t>. In </a:t>
            </a:r>
            <a:r>
              <a:rPr lang="en-US" i="1" dirty="0"/>
              <a:t>Proceedings of the 7th 2016 International Conference on Social Media &amp; Society</a:t>
            </a:r>
            <a:r>
              <a:rPr lang="en-US" dirty="0"/>
              <a:t> (p. 24). ACM.</a:t>
            </a:r>
          </a:p>
          <a:p>
            <a:pPr algn="just"/>
            <a:endParaRPr lang="en-US" dirty="0"/>
          </a:p>
          <a:p>
            <a:pPr algn="just"/>
            <a:r>
              <a:rPr lang="en-US" dirty="0"/>
              <a:t>Miquel-</a:t>
            </a:r>
            <a:r>
              <a:rPr lang="en-US" dirty="0" err="1"/>
              <a:t>Ribé</a:t>
            </a:r>
            <a:r>
              <a:rPr lang="en-US" dirty="0"/>
              <a:t>. M. (2017). </a:t>
            </a:r>
            <a:r>
              <a:rPr lang="en-US" i="1" dirty="0"/>
              <a:t>Identity-based motivation in digital engagement: the influence of community and cultural identity on participation in </a:t>
            </a:r>
            <a:r>
              <a:rPr lang="en-US" i="1" dirty="0" err="1"/>
              <a:t>wikipedia</a:t>
            </a:r>
            <a:r>
              <a:rPr lang="en-US" dirty="0"/>
              <a:t> (Doctoral dissertation, </a:t>
            </a:r>
            <a:r>
              <a:rPr lang="en-US" dirty="0" err="1"/>
              <a:t>Universitat</a:t>
            </a:r>
            <a:r>
              <a:rPr lang="en-US" dirty="0"/>
              <a:t> </a:t>
            </a:r>
            <a:r>
              <a:rPr lang="en-US" dirty="0" err="1"/>
              <a:t>Pompeu</a:t>
            </a:r>
            <a:r>
              <a:rPr lang="en-US" dirty="0"/>
              <a:t> </a:t>
            </a:r>
            <a:r>
              <a:rPr lang="en-US" dirty="0" err="1"/>
              <a:t>Fabra</a:t>
            </a:r>
            <a:r>
              <a:rPr lang="en-US" dirty="0"/>
              <a:t>).</a:t>
            </a:r>
            <a:endParaRPr lang="en-US" sz="2400" dirty="0">
              <a:latin typeface="Gill Sans MT" charset="0"/>
              <a:ea typeface="Gill Sans MT" charset="0"/>
              <a:cs typeface="Gill Sans MT" charset="0"/>
            </a:endParaRPr>
          </a:p>
          <a:p>
            <a:pPr algn="just"/>
            <a:endParaRPr lang="en-US" sz="2400" dirty="0">
              <a:latin typeface="Gill Sans MT" charset="0"/>
              <a:ea typeface="Gill Sans MT" charset="0"/>
              <a:cs typeface="Gill Sans MT" charset="0"/>
            </a:endParaRPr>
          </a:p>
          <a:p>
            <a:pPr algn="just"/>
            <a:r>
              <a:rPr lang="en-US" dirty="0"/>
              <a:t>Miquel-</a:t>
            </a:r>
            <a:r>
              <a:rPr lang="en-US" dirty="0" err="1"/>
              <a:t>Ribé</a:t>
            </a:r>
            <a:r>
              <a:rPr lang="en-US" dirty="0"/>
              <a:t>, M., &amp; </a:t>
            </a:r>
            <a:r>
              <a:rPr lang="en-US" dirty="0" err="1"/>
              <a:t>Laniado</a:t>
            </a:r>
            <a:r>
              <a:rPr lang="en-US" dirty="0"/>
              <a:t>, D. (2018). Wikipedia Culture Gap: Quantifying Content Imbalances Across 40 Language Editions. </a:t>
            </a:r>
            <a:r>
              <a:rPr lang="en-US" i="1" dirty="0"/>
              <a:t>Frontiers in Physics</a:t>
            </a:r>
            <a:r>
              <a:rPr lang="en-US" dirty="0"/>
              <a:t>, </a:t>
            </a:r>
            <a:r>
              <a:rPr lang="en-US" i="1" dirty="0"/>
              <a:t>5</a:t>
            </a:r>
            <a:r>
              <a:rPr lang="en-US" dirty="0"/>
              <a:t>, 12. (CC BY) Open Access.</a:t>
            </a:r>
            <a:endParaRPr lang="en-US" sz="2400" dirty="0">
              <a:latin typeface="Gill Sans MT" charset="0"/>
              <a:ea typeface="Gill Sans MT" charset="0"/>
              <a:cs typeface="Gill Sans MT" charset="0"/>
            </a:endParaRPr>
          </a:p>
          <a:p>
            <a:pPr algn="just"/>
            <a:endParaRPr lang="en-US" sz="2400" dirty="0">
              <a:latin typeface="Gill Sans MT" charset="0"/>
              <a:ea typeface="Gill Sans MT" charset="0"/>
              <a:cs typeface="Gill Sans MT" charset="0"/>
            </a:endParaRPr>
          </a:p>
          <a:p>
            <a:pPr algn="just"/>
            <a:r>
              <a:rPr lang="en-US" sz="2400" b="1" dirty="0">
                <a:latin typeface="Gill Sans MT" charset="0"/>
                <a:ea typeface="Gill Sans MT" charset="0"/>
                <a:cs typeface="Gill Sans MT" charset="0"/>
              </a:rPr>
              <a:t>Greetings to:</a:t>
            </a:r>
          </a:p>
        </p:txBody>
      </p:sp>
      <p:pic>
        <p:nvPicPr>
          <p:cNvPr id="4" name="Picture 3">
            <a:extLst>
              <a:ext uri="{FF2B5EF4-FFF2-40B4-BE49-F238E27FC236}">
                <a16:creationId xmlns:a16="http://schemas.microsoft.com/office/drawing/2014/main" id="{004BA01D-B9CB-214D-8BC7-D8B2422B7ED9}"/>
              </a:ext>
            </a:extLst>
          </p:cNvPr>
          <p:cNvPicPr>
            <a:picLocks noChangeAspect="1"/>
          </p:cNvPicPr>
          <p:nvPr/>
        </p:nvPicPr>
        <p:blipFill>
          <a:blip r:embed="rId5"/>
          <a:stretch>
            <a:fillRect/>
          </a:stretch>
        </p:blipFill>
        <p:spPr>
          <a:xfrm>
            <a:off x="6537244" y="5485077"/>
            <a:ext cx="1797863" cy="940025"/>
          </a:xfrm>
          <a:prstGeom prst="rect">
            <a:avLst/>
          </a:prstGeom>
        </p:spPr>
      </p:pic>
      <p:pic>
        <p:nvPicPr>
          <p:cNvPr id="3" name="Picture 2">
            <a:extLst>
              <a:ext uri="{FF2B5EF4-FFF2-40B4-BE49-F238E27FC236}">
                <a16:creationId xmlns:a16="http://schemas.microsoft.com/office/drawing/2014/main" id="{15DC774C-57F2-8D4D-8FB9-983E0652B6CC}"/>
              </a:ext>
            </a:extLst>
          </p:cNvPr>
          <p:cNvPicPr>
            <a:picLocks noChangeAspect="1"/>
          </p:cNvPicPr>
          <p:nvPr/>
        </p:nvPicPr>
        <p:blipFill>
          <a:blip r:embed="rId6"/>
          <a:stretch>
            <a:fillRect/>
          </a:stretch>
        </p:blipFill>
        <p:spPr>
          <a:xfrm>
            <a:off x="1398869" y="5316143"/>
            <a:ext cx="3419329" cy="1411852"/>
          </a:xfrm>
          <a:prstGeom prst="rect">
            <a:avLst/>
          </a:prstGeom>
        </p:spPr>
      </p:pic>
    </p:spTree>
    <p:extLst>
      <p:ext uri="{BB962C8B-B14F-4D97-AF65-F5344CB8AC3E}">
        <p14:creationId xmlns:p14="http://schemas.microsoft.com/office/powerpoint/2010/main" val="140881367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B77C67A-75DE-AD4C-B57E-34022BC6B5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238" y="2195221"/>
            <a:ext cx="7574828" cy="4287283"/>
          </a:xfrm>
          <a:prstGeom prst="rect">
            <a:avLst/>
          </a:prstGeom>
        </p:spPr>
      </p:pic>
      <p:sp>
        <p:nvSpPr>
          <p:cNvPr id="7" name="Shape 185">
            <a:extLst>
              <a:ext uri="{FF2B5EF4-FFF2-40B4-BE49-F238E27FC236}">
                <a16:creationId xmlns:a16="http://schemas.microsoft.com/office/drawing/2014/main" id="{E48DBF23-3AA1-8648-AC0F-739DD6C0FEAA}"/>
              </a:ext>
            </a:extLst>
          </p:cNvPr>
          <p:cNvSpPr txBox="1">
            <a:spLocks/>
          </p:cNvSpPr>
          <p:nvPr/>
        </p:nvSpPr>
        <p:spPr>
          <a:xfrm>
            <a:off x="562644" y="2332914"/>
            <a:ext cx="3830594" cy="4011898"/>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2400" dirty="0">
                <a:latin typeface="Gill Sans MT" panose="020B0502020104020203" pitchFamily="34" charset="77"/>
              </a:rPr>
              <a:t>We know that this is due to many factors such as the digital divide, language reputation, among others.</a:t>
            </a:r>
          </a:p>
          <a:p>
            <a:pPr marL="0" indent="0" algn="just">
              <a:buNone/>
            </a:pPr>
            <a:endParaRPr lang="en-US" sz="3000" dirty="0">
              <a:latin typeface="Gill Sans MT" panose="020B0502020104020203" pitchFamily="34" charset="77"/>
            </a:endParaRPr>
          </a:p>
          <a:p>
            <a:pPr marL="0" indent="0" algn="just">
              <a:buNone/>
            </a:pPr>
            <a:endParaRPr lang="en-US" sz="3000" dirty="0">
              <a:latin typeface="Gill Sans MT" panose="020B0502020104020203" pitchFamily="34" charset="77"/>
            </a:endParaRPr>
          </a:p>
        </p:txBody>
      </p:sp>
      <p:sp>
        <p:nvSpPr>
          <p:cNvPr id="3" name="Rectangle 2">
            <a:extLst>
              <a:ext uri="{FF2B5EF4-FFF2-40B4-BE49-F238E27FC236}">
                <a16:creationId xmlns:a16="http://schemas.microsoft.com/office/drawing/2014/main" id="{E5AC06B8-B04A-5648-974E-671B13122ACD}"/>
              </a:ext>
            </a:extLst>
          </p:cNvPr>
          <p:cNvSpPr/>
          <p:nvPr/>
        </p:nvSpPr>
        <p:spPr>
          <a:xfrm>
            <a:off x="562643" y="5024512"/>
            <a:ext cx="4111993" cy="923330"/>
          </a:xfrm>
          <a:prstGeom prst="rect">
            <a:avLst/>
          </a:prstGeom>
        </p:spPr>
        <p:txBody>
          <a:bodyPr wrap="square">
            <a:spAutoFit/>
          </a:bodyPr>
          <a:lstStyle/>
          <a:p>
            <a:r>
              <a:rPr lang="en-US">
                <a:solidFill>
                  <a:srgbClr val="222222"/>
                </a:solidFill>
                <a:latin typeface="Calibri" panose="020F0502020204030204" pitchFamily="34" charset="0"/>
                <a:cs typeface="Calibri" panose="020F0502020204030204" pitchFamily="34" charset="0"/>
              </a:rPr>
              <a:t>Van </a:t>
            </a:r>
            <a:r>
              <a:rPr lang="en-US" dirty="0" err="1">
                <a:solidFill>
                  <a:srgbClr val="222222"/>
                </a:solidFill>
                <a:latin typeface="Calibri" panose="020F0502020204030204" pitchFamily="34" charset="0"/>
                <a:cs typeface="Calibri" panose="020F0502020204030204" pitchFamily="34" charset="0"/>
              </a:rPr>
              <a:t>Dijk</a:t>
            </a:r>
            <a:r>
              <a:rPr lang="en-US" dirty="0">
                <a:solidFill>
                  <a:srgbClr val="222222"/>
                </a:solidFill>
                <a:latin typeface="Calibri" panose="020F0502020204030204" pitchFamily="34" charset="0"/>
                <a:cs typeface="Calibri" panose="020F0502020204030204" pitchFamily="34" charset="0"/>
              </a:rPr>
              <a:t>, Z. (2009). Wikipedia and lesser-resourced languages. </a:t>
            </a:r>
            <a:r>
              <a:rPr lang="en-US" i="1" dirty="0">
                <a:solidFill>
                  <a:srgbClr val="222222"/>
                </a:solidFill>
                <a:latin typeface="Calibri" panose="020F0502020204030204" pitchFamily="34" charset="0"/>
                <a:cs typeface="Calibri" panose="020F0502020204030204" pitchFamily="34" charset="0"/>
              </a:rPr>
              <a:t>Language Problems and Language Planning</a:t>
            </a:r>
            <a:r>
              <a:rPr lang="en-US" dirty="0">
                <a:solidFill>
                  <a:srgbClr val="222222"/>
                </a:solidFill>
                <a:latin typeface="Calibri" panose="020F0502020204030204" pitchFamily="34" charset="0"/>
                <a:cs typeface="Calibri" panose="020F0502020204030204" pitchFamily="34" charset="0"/>
              </a:rPr>
              <a:t>, </a:t>
            </a:r>
            <a:r>
              <a:rPr lang="en-US" i="1" dirty="0">
                <a:solidFill>
                  <a:srgbClr val="222222"/>
                </a:solidFill>
                <a:latin typeface="Calibri" panose="020F0502020204030204" pitchFamily="34" charset="0"/>
                <a:cs typeface="Calibri" panose="020F0502020204030204" pitchFamily="34" charset="0"/>
              </a:rPr>
              <a:t>33</a:t>
            </a:r>
            <a:r>
              <a:rPr lang="en-US" dirty="0">
                <a:solidFill>
                  <a:srgbClr val="222222"/>
                </a:solidFill>
                <a:latin typeface="Calibri" panose="020F0502020204030204" pitchFamily="34" charset="0"/>
                <a:cs typeface="Calibri" panose="020F0502020204030204" pitchFamily="34" charset="0"/>
              </a:rPr>
              <a:t>(3), 234-250.</a:t>
            </a:r>
            <a:endParaRPr lang="en-GB" dirty="0">
              <a:latin typeface="Calibri" panose="020F0502020204030204" pitchFamily="34" charset="0"/>
              <a:cs typeface="Calibri" panose="020F0502020204030204" pitchFamily="34" charset="0"/>
            </a:endParaRPr>
          </a:p>
        </p:txBody>
      </p:sp>
      <p:sp>
        <p:nvSpPr>
          <p:cNvPr id="2" name="Rectangle 1">
            <a:extLst>
              <a:ext uri="{FF2B5EF4-FFF2-40B4-BE49-F238E27FC236}">
                <a16:creationId xmlns:a16="http://schemas.microsoft.com/office/drawing/2014/main" id="{45B1E621-16C1-BC4F-832F-D80A7B940AFC}"/>
              </a:ext>
            </a:extLst>
          </p:cNvPr>
          <p:cNvSpPr/>
          <p:nvPr/>
        </p:nvSpPr>
        <p:spPr>
          <a:xfrm>
            <a:off x="917508" y="737977"/>
            <a:ext cx="10316549" cy="1384995"/>
          </a:xfrm>
          <a:prstGeom prst="rect">
            <a:avLst/>
          </a:prstGeom>
        </p:spPr>
        <p:txBody>
          <a:bodyPr wrap="square">
            <a:spAutoFit/>
          </a:bodyPr>
          <a:lstStyle/>
          <a:p>
            <a:pPr marL="514350" indent="-514350" algn="just">
              <a:buFont typeface="+mj-lt"/>
              <a:buAutoNum type="arabicPeriod"/>
            </a:pPr>
            <a:r>
              <a:rPr lang="en-GB" sz="2800" b="1" dirty="0"/>
              <a:t>Many articles that should describe the world’s cultural diversity do not exist because not everyone has a Wikipedia, or cannot contribute to it.</a:t>
            </a:r>
          </a:p>
        </p:txBody>
      </p:sp>
      <p:sp>
        <p:nvSpPr>
          <p:cNvPr id="4" name="Rectangle 3">
            <a:extLst>
              <a:ext uri="{FF2B5EF4-FFF2-40B4-BE49-F238E27FC236}">
                <a16:creationId xmlns:a16="http://schemas.microsoft.com/office/drawing/2014/main" id="{846C300C-30F1-A24A-AA0C-797C34CE8ED5}"/>
              </a:ext>
            </a:extLst>
          </p:cNvPr>
          <p:cNvSpPr/>
          <p:nvPr/>
        </p:nvSpPr>
        <p:spPr>
          <a:xfrm>
            <a:off x="9360311" y="5651632"/>
            <a:ext cx="1396536" cy="369332"/>
          </a:xfrm>
          <a:prstGeom prst="rect">
            <a:avLst/>
          </a:prstGeom>
        </p:spPr>
        <p:txBody>
          <a:bodyPr wrap="none">
            <a:spAutoFit/>
          </a:bodyPr>
          <a:lstStyle/>
          <a:p>
            <a:r>
              <a:rPr lang="en-US" dirty="0">
                <a:latin typeface="Gill Sans MT" panose="020B0502020104020203" pitchFamily="34" charset="77"/>
              </a:rPr>
              <a:t>Digital divide</a:t>
            </a:r>
            <a:endParaRPr lang="en-GB" dirty="0"/>
          </a:p>
        </p:txBody>
      </p:sp>
    </p:spTree>
    <p:extLst>
      <p:ext uri="{BB962C8B-B14F-4D97-AF65-F5344CB8AC3E}">
        <p14:creationId xmlns:p14="http://schemas.microsoft.com/office/powerpoint/2010/main" val="194240980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B1E621-16C1-BC4F-832F-D80A7B940AFC}"/>
              </a:ext>
            </a:extLst>
          </p:cNvPr>
          <p:cNvSpPr/>
          <p:nvPr/>
        </p:nvSpPr>
        <p:spPr>
          <a:xfrm>
            <a:off x="917508" y="737977"/>
            <a:ext cx="10316549" cy="3108543"/>
          </a:xfrm>
          <a:prstGeom prst="rect">
            <a:avLst/>
          </a:prstGeom>
        </p:spPr>
        <p:txBody>
          <a:bodyPr wrap="square">
            <a:spAutoFit/>
          </a:bodyPr>
          <a:lstStyle/>
          <a:p>
            <a:pPr marL="514350" indent="-514350" algn="just">
              <a:buFont typeface="+mj-lt"/>
              <a:buAutoNum type="arabicPeriod" startAt="2"/>
            </a:pPr>
            <a:r>
              <a:rPr lang="en-GB" sz="2800" b="1" dirty="0"/>
              <a:t>Some articles that represent the cultural particularities and contexts specificities exist... But nobody outside their local Wikipedia knows about them.</a:t>
            </a:r>
          </a:p>
          <a:p>
            <a:pPr marL="457200" indent="-457200" algn="just">
              <a:buFont typeface="Arial" panose="020B0604020202020204" pitchFamily="34" charset="0"/>
              <a:buChar char="•"/>
            </a:pPr>
            <a:endParaRPr lang="en-GB" sz="2800" b="1" dirty="0"/>
          </a:p>
          <a:p>
            <a:pPr algn="just"/>
            <a:r>
              <a:rPr lang="en-GB" sz="2800" b="1" dirty="0">
                <a:solidFill>
                  <a:schemeClr val="accent2"/>
                </a:solidFill>
              </a:rPr>
              <a:t>This is where we can actually work.</a:t>
            </a:r>
          </a:p>
          <a:p>
            <a:pPr algn="just"/>
            <a:endParaRPr lang="en-GB" sz="2800" b="1" dirty="0">
              <a:solidFill>
                <a:schemeClr val="accent2"/>
              </a:solidFill>
            </a:endParaRPr>
          </a:p>
          <a:p>
            <a:pPr algn="just"/>
            <a:r>
              <a:rPr lang="en-GB" sz="2800" b="1" dirty="0">
                <a:solidFill>
                  <a:schemeClr val="accent1"/>
                </a:solidFill>
              </a:rPr>
              <a:t>This is how I hope I can help CEE Spring.</a:t>
            </a:r>
          </a:p>
        </p:txBody>
      </p:sp>
    </p:spTree>
    <p:extLst>
      <p:ext uri="{BB962C8B-B14F-4D97-AF65-F5344CB8AC3E}">
        <p14:creationId xmlns:p14="http://schemas.microsoft.com/office/powerpoint/2010/main" val="2179461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Rectangle 5"/>
          <p:cNvSpPr/>
          <p:nvPr/>
        </p:nvSpPr>
        <p:spPr>
          <a:xfrm>
            <a:off x="524656" y="480242"/>
            <a:ext cx="11152994" cy="523220"/>
          </a:xfrm>
          <a:prstGeom prst="rect">
            <a:avLst/>
          </a:prstGeom>
        </p:spPr>
        <p:txBody>
          <a:bodyPr wrap="square">
            <a:spAutoFit/>
          </a:bodyPr>
          <a:lstStyle/>
          <a:p>
            <a:r>
              <a:rPr lang="en-US" sz="2800" b="1" dirty="0">
                <a:solidFill>
                  <a:srgbClr val="0070C0"/>
                </a:solidFill>
                <a:latin typeface="Gill Sans MT" charset="0"/>
                <a:ea typeface="Gill Sans MT" charset="0"/>
                <a:cs typeface="Gill Sans MT" charset="0"/>
              </a:rPr>
              <a:t>Proposed Solution</a:t>
            </a:r>
            <a:endParaRPr lang="en-US" sz="2400" b="1" dirty="0">
              <a:solidFill>
                <a:srgbClr val="0070C0"/>
              </a:solidFill>
              <a:latin typeface="Gill Sans MT" charset="0"/>
              <a:ea typeface="Gill Sans MT" charset="0"/>
              <a:cs typeface="Gill Sans MT" charset="0"/>
            </a:endParaRPr>
          </a:p>
        </p:txBody>
      </p:sp>
      <p:sp>
        <p:nvSpPr>
          <p:cNvPr id="3" name="Rectangle 2"/>
          <p:cNvSpPr/>
          <p:nvPr/>
        </p:nvSpPr>
        <p:spPr>
          <a:xfrm>
            <a:off x="627656" y="6069670"/>
            <a:ext cx="11049994" cy="523220"/>
          </a:xfrm>
          <a:prstGeom prst="rect">
            <a:avLst/>
          </a:prstGeom>
        </p:spPr>
        <p:txBody>
          <a:bodyPr wrap="square">
            <a:spAutoFit/>
          </a:bodyPr>
          <a:lstStyle/>
          <a:p>
            <a:r>
              <a:rPr lang="en-GB" sz="2800" dirty="0"/>
              <a:t>http://</a:t>
            </a:r>
            <a:r>
              <a:rPr lang="en-GB" sz="2800" dirty="0" err="1"/>
              <a:t>wcdo.wmflabs.org</a:t>
            </a:r>
            <a:r>
              <a:rPr lang="en-GB" sz="2800" dirty="0"/>
              <a:t> (beta 1)</a:t>
            </a:r>
          </a:p>
        </p:txBody>
      </p:sp>
      <p:sp>
        <p:nvSpPr>
          <p:cNvPr id="4" name="Rectangle 3">
            <a:extLst>
              <a:ext uri="{FF2B5EF4-FFF2-40B4-BE49-F238E27FC236}">
                <a16:creationId xmlns:a16="http://schemas.microsoft.com/office/drawing/2014/main" id="{8B169E62-79AC-E44A-8092-E8ED1C730156}"/>
              </a:ext>
            </a:extLst>
          </p:cNvPr>
          <p:cNvSpPr/>
          <p:nvPr/>
        </p:nvSpPr>
        <p:spPr>
          <a:xfrm>
            <a:off x="576156" y="1892679"/>
            <a:ext cx="6768583" cy="3970318"/>
          </a:xfrm>
          <a:prstGeom prst="rect">
            <a:avLst/>
          </a:prstGeom>
        </p:spPr>
        <p:txBody>
          <a:bodyPr wrap="square">
            <a:spAutoFit/>
          </a:bodyPr>
          <a:lstStyle/>
          <a:p>
            <a:pPr algn="just"/>
            <a:r>
              <a:rPr lang="en-US" sz="2800" dirty="0">
                <a:latin typeface="Gill Sans MT" charset="0"/>
                <a:ea typeface="Gill Sans MT" charset="0"/>
                <a:cs typeface="Gill Sans MT" charset="0"/>
              </a:rPr>
              <a:t>“a joint space for </a:t>
            </a:r>
            <a:r>
              <a:rPr lang="en-US" sz="2800" b="1" dirty="0">
                <a:latin typeface="Gill Sans MT" charset="0"/>
                <a:ea typeface="Gill Sans MT" charset="0"/>
                <a:cs typeface="Gill Sans MT" charset="0"/>
              </a:rPr>
              <a:t>researchers</a:t>
            </a:r>
            <a:r>
              <a:rPr lang="en-US" sz="2800" dirty="0">
                <a:latin typeface="Gill Sans MT" charset="0"/>
                <a:ea typeface="Gill Sans MT" charset="0"/>
                <a:cs typeface="Gill Sans MT" charset="0"/>
              </a:rPr>
              <a:t> and </a:t>
            </a:r>
            <a:r>
              <a:rPr lang="en-US" sz="2800" b="1" dirty="0">
                <a:latin typeface="Gill Sans MT" charset="0"/>
                <a:ea typeface="Gill Sans MT" charset="0"/>
                <a:cs typeface="Gill Sans MT" charset="0"/>
              </a:rPr>
              <a:t>activists</a:t>
            </a:r>
            <a:r>
              <a:rPr lang="en-US" sz="2800" dirty="0">
                <a:latin typeface="Gill Sans MT" charset="0"/>
                <a:ea typeface="Gill Sans MT" charset="0"/>
                <a:cs typeface="Gill Sans MT" charset="0"/>
              </a:rPr>
              <a:t> to study and </a:t>
            </a:r>
            <a:r>
              <a:rPr lang="en-US" sz="2800" b="1" dirty="0">
                <a:latin typeface="Gill Sans MT" charset="0"/>
                <a:ea typeface="Gill Sans MT" charset="0"/>
                <a:cs typeface="Gill Sans MT" charset="0"/>
              </a:rPr>
              <a:t>fight against the knowledge gaps </a:t>
            </a:r>
            <a:r>
              <a:rPr lang="en-US" sz="2800" dirty="0">
                <a:latin typeface="Gill Sans MT" charset="0"/>
                <a:ea typeface="Gill Sans MT" charset="0"/>
                <a:cs typeface="Gill Sans MT" charset="0"/>
              </a:rPr>
              <a:t>and promote knowledge equity.”</a:t>
            </a:r>
          </a:p>
          <a:p>
            <a:pPr algn="just"/>
            <a:endParaRPr lang="en-US" sz="2800" dirty="0">
              <a:latin typeface="Gill Sans MT" charset="0"/>
              <a:ea typeface="Gill Sans MT" charset="0"/>
              <a:cs typeface="Gill Sans MT" charset="0"/>
            </a:endParaRPr>
          </a:p>
          <a:p>
            <a:pPr algn="just"/>
            <a:endParaRPr lang="en-US" sz="2800" dirty="0">
              <a:latin typeface="Gill Sans MT" charset="0"/>
              <a:ea typeface="Gill Sans MT" charset="0"/>
              <a:cs typeface="Gill Sans MT" charset="0"/>
            </a:endParaRPr>
          </a:p>
          <a:p>
            <a:pPr marL="457200" indent="-457200" algn="just">
              <a:buFont typeface="Arial" panose="020B0604020202020204" pitchFamily="34" charset="0"/>
              <a:buChar char="•"/>
            </a:pPr>
            <a:r>
              <a:rPr lang="en-US" sz="2800" b="1" dirty="0">
                <a:solidFill>
                  <a:schemeClr val="accent2"/>
                </a:solidFill>
                <a:latin typeface="Gill Sans MT" charset="0"/>
                <a:ea typeface="Gill Sans MT" charset="0"/>
                <a:cs typeface="Gill Sans MT" charset="0"/>
              </a:rPr>
              <a:t>Awareness</a:t>
            </a:r>
          </a:p>
          <a:p>
            <a:pPr marL="457200" indent="-457200" algn="just">
              <a:buFont typeface="Arial" panose="020B0604020202020204" pitchFamily="34" charset="0"/>
              <a:buChar char="•"/>
            </a:pPr>
            <a:r>
              <a:rPr lang="en-US" sz="2800" b="1" dirty="0">
                <a:solidFill>
                  <a:schemeClr val="accent2"/>
                </a:solidFill>
                <a:latin typeface="Gill Sans MT" charset="0"/>
                <a:ea typeface="Gill Sans MT" charset="0"/>
                <a:cs typeface="Gill Sans MT" charset="0"/>
              </a:rPr>
              <a:t>Solutions</a:t>
            </a:r>
          </a:p>
          <a:p>
            <a:pPr algn="just"/>
            <a:endParaRPr lang="en-US" sz="2800" dirty="0">
              <a:latin typeface="Gill Sans MT" charset="0"/>
              <a:ea typeface="Gill Sans MT" charset="0"/>
              <a:cs typeface="Gill Sans MT" charset="0"/>
            </a:endParaRPr>
          </a:p>
          <a:p>
            <a:pPr algn="just"/>
            <a:endParaRPr lang="en-US" sz="2800" dirty="0">
              <a:latin typeface="Gill Sans MT" charset="0"/>
              <a:ea typeface="Gill Sans MT" charset="0"/>
              <a:cs typeface="Gill Sans MT" charset="0"/>
            </a:endParaRPr>
          </a:p>
        </p:txBody>
      </p:sp>
      <p:sp>
        <p:nvSpPr>
          <p:cNvPr id="5" name="Rectangle 4">
            <a:extLst>
              <a:ext uri="{FF2B5EF4-FFF2-40B4-BE49-F238E27FC236}">
                <a16:creationId xmlns:a16="http://schemas.microsoft.com/office/drawing/2014/main" id="{FDFFD702-BFDD-734E-8E76-7E4B0B16A558}"/>
              </a:ext>
            </a:extLst>
          </p:cNvPr>
          <p:cNvSpPr/>
          <p:nvPr/>
        </p:nvSpPr>
        <p:spPr>
          <a:xfrm>
            <a:off x="576156" y="1201186"/>
            <a:ext cx="9062802" cy="523220"/>
          </a:xfrm>
          <a:prstGeom prst="rect">
            <a:avLst/>
          </a:prstGeom>
        </p:spPr>
        <p:txBody>
          <a:bodyPr wrap="none">
            <a:spAutoFit/>
          </a:bodyPr>
          <a:lstStyle/>
          <a:p>
            <a:pPr algn="just"/>
            <a:r>
              <a:rPr lang="en-US" sz="2800" b="1" dirty="0">
                <a:latin typeface="Gill Sans MT" charset="0"/>
                <a:ea typeface="Gill Sans MT" charset="0"/>
                <a:cs typeface="Gill Sans MT" charset="0"/>
              </a:rPr>
              <a:t>Wikipedia Cultural Diversity Observatory (WCDO). </a:t>
            </a:r>
          </a:p>
        </p:txBody>
      </p:sp>
      <p:pic>
        <p:nvPicPr>
          <p:cNvPr id="7" name="Picture 6">
            <a:extLst>
              <a:ext uri="{FF2B5EF4-FFF2-40B4-BE49-F238E27FC236}">
                <a16:creationId xmlns:a16="http://schemas.microsoft.com/office/drawing/2014/main" id="{B065B83D-53F9-3C45-8404-7BC8648215CA}"/>
              </a:ext>
            </a:extLst>
          </p:cNvPr>
          <p:cNvPicPr>
            <a:picLocks noChangeAspect="1"/>
          </p:cNvPicPr>
          <p:nvPr/>
        </p:nvPicPr>
        <p:blipFill>
          <a:blip r:embed="rId3"/>
          <a:stretch>
            <a:fillRect/>
          </a:stretch>
        </p:blipFill>
        <p:spPr>
          <a:xfrm>
            <a:off x="9096566" y="1989904"/>
            <a:ext cx="2315576" cy="2315576"/>
          </a:xfrm>
          <a:prstGeom prst="rect">
            <a:avLst/>
          </a:prstGeom>
        </p:spPr>
      </p:pic>
    </p:spTree>
    <p:extLst>
      <p:ext uri="{BB962C8B-B14F-4D97-AF65-F5344CB8AC3E}">
        <p14:creationId xmlns:p14="http://schemas.microsoft.com/office/powerpoint/2010/main" val="20487244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D99F0660-D93B-904E-A6F6-A521925096A4}"/>
              </a:ext>
            </a:extLst>
          </p:cNvPr>
          <p:cNvSpPr/>
          <p:nvPr/>
        </p:nvSpPr>
        <p:spPr>
          <a:xfrm>
            <a:off x="1101847" y="1073968"/>
            <a:ext cx="6885158" cy="1200329"/>
          </a:xfrm>
          <a:prstGeom prst="rect">
            <a:avLst/>
          </a:prstGeom>
        </p:spPr>
        <p:txBody>
          <a:bodyPr wrap="square">
            <a:spAutoFit/>
          </a:bodyPr>
          <a:lstStyle/>
          <a:p>
            <a:pPr algn="just"/>
            <a:r>
              <a:rPr lang="en-US" sz="3600" dirty="0">
                <a:solidFill>
                  <a:schemeClr val="bg1"/>
                </a:solidFill>
                <a:latin typeface="Gill Sans MT" charset="0"/>
                <a:ea typeface="Gill Sans MT" charset="0"/>
                <a:cs typeface="Gill Sans MT" charset="0"/>
              </a:rPr>
              <a:t>It is impossible to bridge all the knowledge gaps between languages.</a:t>
            </a:r>
          </a:p>
        </p:txBody>
      </p:sp>
      <p:pic>
        <p:nvPicPr>
          <p:cNvPr id="54" name="Picture 53">
            <a:extLst>
              <a:ext uri="{FF2B5EF4-FFF2-40B4-BE49-F238E27FC236}">
                <a16:creationId xmlns:a16="http://schemas.microsoft.com/office/drawing/2014/main" id="{A63F80E3-CF15-4049-9221-1B98821315C0}"/>
              </a:ext>
            </a:extLst>
          </p:cNvPr>
          <p:cNvPicPr>
            <a:picLocks noChangeAspect="1"/>
          </p:cNvPicPr>
          <p:nvPr/>
        </p:nvPicPr>
        <p:blipFill>
          <a:blip r:embed="rId3"/>
          <a:stretch>
            <a:fillRect/>
          </a:stretch>
        </p:blipFill>
        <p:spPr>
          <a:xfrm>
            <a:off x="9096566" y="1989904"/>
            <a:ext cx="2315576" cy="2315576"/>
          </a:xfrm>
          <a:prstGeom prst="rect">
            <a:avLst/>
          </a:prstGeom>
        </p:spPr>
      </p:pic>
    </p:spTree>
    <p:extLst>
      <p:ext uri="{BB962C8B-B14F-4D97-AF65-F5344CB8AC3E}">
        <p14:creationId xmlns:p14="http://schemas.microsoft.com/office/powerpoint/2010/main" val="28159136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4102</TotalTime>
  <Words>3800</Words>
  <Application>Microsoft Macintosh PowerPoint</Application>
  <PresentationFormat>Widescreen</PresentationFormat>
  <Paragraphs>565</Paragraphs>
  <Slides>52</Slides>
  <Notes>49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52</vt:i4>
      </vt:variant>
    </vt:vector>
  </HeadingPairs>
  <TitlesOfParts>
    <vt:vector size="57" baseType="lpstr">
      <vt:lpstr>Arial</vt:lpstr>
      <vt:lpstr>Calibri</vt:lpstr>
      <vt:lpstr>Calibri Light</vt:lpstr>
      <vt:lpstr>Gill Sans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 Miquel</dc:creator>
  <cp:lastModifiedBy>Marc Miquel</cp:lastModifiedBy>
  <cp:revision>389</cp:revision>
  <cp:lastPrinted>2018-07-05T23:18:32Z</cp:lastPrinted>
  <dcterms:created xsi:type="dcterms:W3CDTF">2017-10-20T07:06:23Z</dcterms:created>
  <dcterms:modified xsi:type="dcterms:W3CDTF">2018-10-13T15:56:06Z</dcterms:modified>
</cp:coreProperties>
</file>